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6"/>
  </p:notesMasterIdLst>
  <p:sldIdLst>
    <p:sldId id="2132738390" r:id="rId7"/>
    <p:sldId id="2147471103" r:id="rId8"/>
    <p:sldId id="2147471094" r:id="rId9"/>
    <p:sldId id="2147471109" r:id="rId10"/>
    <p:sldId id="2147471091" r:id="rId11"/>
    <p:sldId id="2147471106" r:id="rId12"/>
    <p:sldId id="2147471101" r:id="rId13"/>
    <p:sldId id="2147471093" r:id="rId14"/>
    <p:sldId id="2147471120" r:id="rId15"/>
    <p:sldId id="2147471104" r:id="rId16"/>
    <p:sldId id="2147471126" r:id="rId17"/>
    <p:sldId id="2147471128" r:id="rId18"/>
    <p:sldId id="2147471105" r:id="rId19"/>
    <p:sldId id="2147471110" r:id="rId20"/>
    <p:sldId id="2147471080" r:id="rId21"/>
    <p:sldId id="2147471129" r:id="rId22"/>
    <p:sldId id="2147471090" r:id="rId23"/>
    <p:sldId id="2147474720" r:id="rId24"/>
    <p:sldId id="2147471108" r:id="rId25"/>
    <p:sldId id="2147471121" r:id="rId26"/>
    <p:sldId id="2147471102" r:id="rId27"/>
    <p:sldId id="2147471125" r:id="rId28"/>
    <p:sldId id="2147471127" r:id="rId29"/>
    <p:sldId id="2147471089" r:id="rId30"/>
    <p:sldId id="2147471107" r:id="rId31"/>
    <p:sldId id="2147471116" r:id="rId32"/>
    <p:sldId id="2147471118" r:id="rId33"/>
    <p:sldId id="2147471112" r:id="rId34"/>
    <p:sldId id="214747111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95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E9BF7B-351A-FB41-ADB1-60AD93BC8BE5}" v="40" dt="2025-04-20T10:37:16.842"/>
    <p1510:client id="{4AC5C238-8AC5-2416-A378-FADFB5944B58}" v="5" dt="2025-04-21T10:47:32.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0F404-1433-9D42-B749-5ABA7E6C595F}" type="datetimeFigureOut">
              <a:rPr lang="en-US" smtClean="0"/>
              <a:t>9/1/2025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42AC2E-5E95-6946-94E2-53BB621A27CD}" type="slidenum">
              <a:rPr lang="en-US" smtClean="0"/>
              <a:t>‹#›</a:t>
            </a:fld>
            <a:endParaRPr lang="en-US"/>
          </a:p>
        </p:txBody>
      </p:sp>
    </p:spTree>
    <p:extLst>
      <p:ext uri="{BB962C8B-B14F-4D97-AF65-F5344CB8AC3E}">
        <p14:creationId xmlns:p14="http://schemas.microsoft.com/office/powerpoint/2010/main" val="3482977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2B35B-DBF4-2C4E-A9DE-E972260F7A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739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42AC2E-5E95-6946-94E2-53BB621A27CD}" type="slidenum">
              <a:rPr lang="en-US" smtClean="0"/>
              <a:t>2</a:t>
            </a:fld>
            <a:endParaRPr lang="en-US"/>
          </a:p>
        </p:txBody>
      </p:sp>
    </p:spTree>
    <p:extLst>
      <p:ext uri="{BB962C8B-B14F-4D97-AF65-F5344CB8AC3E}">
        <p14:creationId xmlns:p14="http://schemas.microsoft.com/office/powerpoint/2010/main" val="2696451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E97E-65B6-76C2-BCFB-57EFA96CF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27FDE-2D17-1D3D-D774-497191E26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E723E-46BB-148F-3973-472D7FD655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A08A64-BC32-3FCF-A698-92EE6A501E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2B35B-DBF4-2C4E-A9DE-E972260F7A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11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42AC2E-5E95-6946-94E2-53BB621A27CD}" type="slidenum">
              <a:rPr lang="en-US" smtClean="0"/>
              <a:t>26</a:t>
            </a:fld>
            <a:endParaRPr lang="en-US"/>
          </a:p>
        </p:txBody>
      </p:sp>
    </p:spTree>
    <p:extLst>
      <p:ext uri="{BB962C8B-B14F-4D97-AF65-F5344CB8AC3E}">
        <p14:creationId xmlns:p14="http://schemas.microsoft.com/office/powerpoint/2010/main" val="138594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D181-FFD1-FEEB-0CE0-A2D12222F2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357AE41-0CC0-EEF0-9BF4-EFF52AB23A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161723E-D412-0FE2-5323-96DCB1134755}"/>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5" name="Footer Placeholder 4">
            <a:extLst>
              <a:ext uri="{FF2B5EF4-FFF2-40B4-BE49-F238E27FC236}">
                <a16:creationId xmlns:a16="http://schemas.microsoft.com/office/drawing/2014/main" id="{0159D63D-02BE-CDB4-2ED6-65F3663CA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2E407-9DCD-D984-C814-C059E5669ECA}"/>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277238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5069-20E5-D372-0883-94B9A445F30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B0DEEF-BF47-8F8B-7914-970C54AE7C1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C3C409-3A62-C8F6-9A61-DC55CEEB42B1}"/>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5" name="Footer Placeholder 4">
            <a:extLst>
              <a:ext uri="{FF2B5EF4-FFF2-40B4-BE49-F238E27FC236}">
                <a16:creationId xmlns:a16="http://schemas.microsoft.com/office/drawing/2014/main" id="{121AEBD4-9BDC-883D-9F95-F525F117E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43BD9-B5DD-DFFD-6643-522456FC0D0F}"/>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296206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D078B-63DC-D767-4C4A-0FBB89CFE1C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8092698-D0C3-11E4-E8CD-7D649D5E6F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6250F3-F85F-BD58-93AE-71B4908B6A32}"/>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5" name="Footer Placeholder 4">
            <a:extLst>
              <a:ext uri="{FF2B5EF4-FFF2-40B4-BE49-F238E27FC236}">
                <a16:creationId xmlns:a16="http://schemas.microsoft.com/office/drawing/2014/main" id="{D168655D-11F5-6B4F-D49D-550E4629E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AF5257-B618-1377-1783-67C5FA45DF7E}"/>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2364248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Presenter_Title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79772"/>
          </a:xfrm>
          <a:prstGeom prst="rect">
            <a:avLst/>
          </a:prstGeom>
        </p:spPr>
      </p:pic>
      <p:sp>
        <p:nvSpPr>
          <p:cNvPr id="9" name="Freeform 12"/>
          <p:cNvSpPr>
            <a:spLocks/>
          </p:cNvSpPr>
          <p:nvPr userDrawn="1"/>
        </p:nvSpPr>
        <p:spPr bwMode="auto">
          <a:xfrm flipH="1" flipV="1">
            <a:off x="-60128" y="-14516"/>
            <a:ext cx="12218800" cy="6894287"/>
          </a:xfrm>
          <a:custGeom>
            <a:avLst/>
            <a:gdLst>
              <a:gd name="connsiteX0" fmla="*/ 9142328 w 9142328"/>
              <a:gd name="connsiteY0" fmla="*/ 6858001 h 6858001"/>
              <a:gd name="connsiteX1" fmla="*/ 6246728 w 9142328"/>
              <a:gd name="connsiteY1" fmla="*/ 6858001 h 6858001"/>
              <a:gd name="connsiteX2" fmla="*/ 6246728 w 9142328"/>
              <a:gd name="connsiteY2" fmla="*/ 6858000 h 6858001"/>
              <a:gd name="connsiteX3" fmla="*/ 2982925 w 9142328"/>
              <a:gd name="connsiteY3" fmla="*/ 5170715 h 6858001"/>
              <a:gd name="connsiteX4" fmla="*/ 0 w 9142328"/>
              <a:gd name="connsiteY4" fmla="*/ 0 h 6858001"/>
              <a:gd name="connsiteX5" fmla="*/ 6246728 w 9142328"/>
              <a:gd name="connsiteY5" fmla="*/ 0 h 6858001"/>
              <a:gd name="connsiteX6" fmla="*/ 6491039 w 9142328"/>
              <a:gd name="connsiteY6" fmla="*/ 0 h 6858001"/>
              <a:gd name="connsiteX7" fmla="*/ 6551527 w 9142328"/>
              <a:gd name="connsiteY7" fmla="*/ 0 h 6858001"/>
              <a:gd name="connsiteX8" fmla="*/ 9142328 w 9142328"/>
              <a:gd name="connsiteY8" fmla="*/ 0 h 6858001"/>
              <a:gd name="connsiteX9" fmla="*/ 9142328 w 9142328"/>
              <a:gd name="connsiteY9" fmla="*/ 6858001 h 6858001"/>
              <a:gd name="connsiteX0" fmla="*/ 9142328 w 9142328"/>
              <a:gd name="connsiteY0" fmla="*/ 6858001 h 6858001"/>
              <a:gd name="connsiteX1" fmla="*/ 6246728 w 9142328"/>
              <a:gd name="connsiteY1" fmla="*/ 6858001 h 6858001"/>
              <a:gd name="connsiteX2" fmla="*/ 2982925 w 9142328"/>
              <a:gd name="connsiteY2" fmla="*/ 5170715 h 6858001"/>
              <a:gd name="connsiteX3" fmla="*/ 0 w 9142328"/>
              <a:gd name="connsiteY3" fmla="*/ 0 h 6858001"/>
              <a:gd name="connsiteX4" fmla="*/ 6246728 w 9142328"/>
              <a:gd name="connsiteY4" fmla="*/ 0 h 6858001"/>
              <a:gd name="connsiteX5" fmla="*/ 6491039 w 9142328"/>
              <a:gd name="connsiteY5" fmla="*/ 0 h 6858001"/>
              <a:gd name="connsiteX6" fmla="*/ 6551527 w 9142328"/>
              <a:gd name="connsiteY6" fmla="*/ 0 h 6858001"/>
              <a:gd name="connsiteX7" fmla="*/ 9142328 w 9142328"/>
              <a:gd name="connsiteY7" fmla="*/ 0 h 6858001"/>
              <a:gd name="connsiteX8" fmla="*/ 9142328 w 9142328"/>
              <a:gd name="connsiteY8" fmla="*/ 6858001 h 6858001"/>
              <a:gd name="connsiteX0" fmla="*/ 9142328 w 9142328"/>
              <a:gd name="connsiteY0" fmla="*/ 6858001 h 6858001"/>
              <a:gd name="connsiteX1" fmla="*/ 2982925 w 9142328"/>
              <a:gd name="connsiteY1" fmla="*/ 5170715 h 6858001"/>
              <a:gd name="connsiteX2" fmla="*/ 0 w 9142328"/>
              <a:gd name="connsiteY2" fmla="*/ 0 h 6858001"/>
              <a:gd name="connsiteX3" fmla="*/ 6246728 w 9142328"/>
              <a:gd name="connsiteY3" fmla="*/ 0 h 6858001"/>
              <a:gd name="connsiteX4" fmla="*/ 6491039 w 9142328"/>
              <a:gd name="connsiteY4" fmla="*/ 0 h 6858001"/>
              <a:gd name="connsiteX5" fmla="*/ 6551527 w 9142328"/>
              <a:gd name="connsiteY5" fmla="*/ 0 h 6858001"/>
              <a:gd name="connsiteX6" fmla="*/ 9142328 w 9142328"/>
              <a:gd name="connsiteY6" fmla="*/ 0 h 6858001"/>
              <a:gd name="connsiteX7" fmla="*/ 9142328 w 9142328"/>
              <a:gd name="connsiteY7" fmla="*/ 6858001 h 6858001"/>
              <a:gd name="connsiteX0" fmla="*/ 9164100 w 9164100"/>
              <a:gd name="connsiteY0" fmla="*/ 5159830 h 5170715"/>
              <a:gd name="connsiteX1" fmla="*/ 2982925 w 9164100"/>
              <a:gd name="connsiteY1" fmla="*/ 5170715 h 5170715"/>
              <a:gd name="connsiteX2" fmla="*/ 0 w 9164100"/>
              <a:gd name="connsiteY2" fmla="*/ 0 h 5170715"/>
              <a:gd name="connsiteX3" fmla="*/ 6246728 w 9164100"/>
              <a:gd name="connsiteY3" fmla="*/ 0 h 5170715"/>
              <a:gd name="connsiteX4" fmla="*/ 6491039 w 9164100"/>
              <a:gd name="connsiteY4" fmla="*/ 0 h 5170715"/>
              <a:gd name="connsiteX5" fmla="*/ 6551527 w 9164100"/>
              <a:gd name="connsiteY5" fmla="*/ 0 h 5170715"/>
              <a:gd name="connsiteX6" fmla="*/ 9142328 w 9164100"/>
              <a:gd name="connsiteY6" fmla="*/ 0 h 5170715"/>
              <a:gd name="connsiteX7" fmla="*/ 9164100 w 9164100"/>
              <a:gd name="connsiteY7" fmla="*/ 5159830 h 517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4100" h="5170715">
                <a:moveTo>
                  <a:pt x="9164100" y="5159830"/>
                </a:moveTo>
                <a:lnTo>
                  <a:pt x="2982925" y="5170715"/>
                </a:lnTo>
                <a:lnTo>
                  <a:pt x="0" y="0"/>
                </a:lnTo>
                <a:lnTo>
                  <a:pt x="6246728" y="0"/>
                </a:lnTo>
                <a:lnTo>
                  <a:pt x="6491039" y="0"/>
                </a:lnTo>
                <a:lnTo>
                  <a:pt x="6551527" y="0"/>
                </a:lnTo>
                <a:lnTo>
                  <a:pt x="9142328" y="0"/>
                </a:lnTo>
                <a:cubicBezTo>
                  <a:pt x="9149585" y="1719943"/>
                  <a:pt x="9156843" y="3439887"/>
                  <a:pt x="9164100" y="5159830"/>
                </a:cubicBezTo>
                <a:close/>
              </a:path>
            </a:pathLst>
          </a:custGeom>
          <a:gradFill>
            <a:gsLst>
              <a:gs pos="0">
                <a:srgbClr val="FF9C00"/>
              </a:gs>
              <a:gs pos="100000">
                <a:srgbClr val="AA2626">
                  <a:alpha val="81000"/>
                </a:srgbClr>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a:solidFill>
                <a:srgbClr val="FFFFFE"/>
              </a:solidFill>
            </a:endParaRPr>
          </a:p>
        </p:txBody>
      </p:sp>
      <p:sp>
        <p:nvSpPr>
          <p:cNvPr id="10" name="Title 1"/>
          <p:cNvSpPr>
            <a:spLocks noGrp="1"/>
          </p:cNvSpPr>
          <p:nvPr>
            <p:ph type="ctrTitle" hasCustomPrompt="1"/>
          </p:nvPr>
        </p:nvSpPr>
        <p:spPr>
          <a:xfrm>
            <a:off x="914402" y="2466977"/>
            <a:ext cx="5588001" cy="1470025"/>
          </a:xfrm>
        </p:spPr>
        <p:txBody>
          <a:bodyPr anchor="b"/>
          <a:lstStyle>
            <a:lvl1pPr>
              <a:lnSpc>
                <a:spcPts val="5733"/>
              </a:lnSpc>
              <a:defRPr sz="4800" b="0">
                <a:solidFill>
                  <a:schemeClr val="bg1"/>
                </a:solidFill>
              </a:defRPr>
            </a:lvl1pPr>
          </a:lstStyle>
          <a:p>
            <a:r>
              <a:rPr lang="en-US"/>
              <a:t>Click to edit </a:t>
            </a:r>
            <a:br>
              <a:rPr lang="en-US"/>
            </a:br>
            <a:r>
              <a:rPr lang="en-US"/>
              <a:t>Master title style</a:t>
            </a:r>
          </a:p>
        </p:txBody>
      </p:sp>
      <p:sp>
        <p:nvSpPr>
          <p:cNvPr id="11" name="Subtitle 2"/>
          <p:cNvSpPr>
            <a:spLocks noGrp="1"/>
          </p:cNvSpPr>
          <p:nvPr>
            <p:ph type="subTitle" idx="1"/>
          </p:nvPr>
        </p:nvSpPr>
        <p:spPr>
          <a:xfrm>
            <a:off x="914401" y="4394200"/>
            <a:ext cx="6400800" cy="660400"/>
          </a:xfrm>
        </p:spPr>
        <p:txBody>
          <a:bodyPr/>
          <a:lstStyle>
            <a:lvl1pPr marL="0" indent="0" algn="l">
              <a:buNone/>
              <a:defRPr sz="2667" b="0">
                <a:solidFill>
                  <a:schemeClr val="bg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12" name="Text Placeholder 28"/>
          <p:cNvSpPr>
            <a:spLocks noGrp="1"/>
          </p:cNvSpPr>
          <p:nvPr>
            <p:ph type="body" sz="quarter" idx="13"/>
          </p:nvPr>
        </p:nvSpPr>
        <p:spPr>
          <a:xfrm>
            <a:off x="914401" y="4851400"/>
            <a:ext cx="6096000" cy="508000"/>
          </a:xfrm>
        </p:spPr>
        <p:txBody>
          <a:bodyPr/>
          <a:lstStyle>
            <a:lvl1pPr marL="0" indent="0">
              <a:buNone/>
              <a:defRPr sz="1867" b="0">
                <a:solidFill>
                  <a:schemeClr val="bg1"/>
                </a:solidFill>
              </a:defRPr>
            </a:lvl1pPr>
          </a:lstStyle>
          <a:p>
            <a:pPr lvl="0"/>
            <a:r>
              <a:rPr lang="en-US"/>
              <a:t>Click to edit Master text styles</a:t>
            </a:r>
          </a:p>
        </p:txBody>
      </p:sp>
      <p:pic>
        <p:nvPicPr>
          <p:cNvPr id="15" name="Picture 14" descr="Enphase_Logo_Standard_wht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4000" y="355600"/>
            <a:ext cx="2641600" cy="660400"/>
          </a:xfrm>
          <a:prstGeom prst="rect">
            <a:avLst/>
          </a:prstGeom>
        </p:spPr>
      </p:pic>
    </p:spTree>
    <p:extLst>
      <p:ext uri="{BB962C8B-B14F-4D97-AF65-F5344CB8AC3E}">
        <p14:creationId xmlns:p14="http://schemas.microsoft.com/office/powerpoint/2010/main" val="8027821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childTnLst>
                          </p:cTn>
                        </p:par>
                        <p:par>
                          <p:cTn id="13" fill="hold">
                            <p:stCondLst>
                              <p:cond delay="2100"/>
                            </p:stCondLst>
                            <p:childTnLst>
                              <p:par>
                                <p:cTn id="14" presetID="10" presetClass="entr" presetSubtype="0" fill="hold" grpId="0" nodeType="afterEffect">
                                  <p:stCondLst>
                                    <p:cond delay="60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750"/>
                                        <p:tgtEl>
                                          <p:spTgt spid="11">
                                            <p:txEl>
                                              <p:pRg st="0" end="0"/>
                                            </p:txEl>
                                          </p:spTgt>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75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build="p">
        <p:tmplLst>
          <p:tmpl lvl="1">
            <p:tnLst>
              <p:par>
                <p:cTn presetID="10" presetClass="entr" presetSubtype="0" fill="hold" nodeType="afterEffect">
                  <p:stCondLst>
                    <p:cond delay="60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750"/>
                        <p:tgtEl>
                          <p:spTgt spid="1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FCCD-E985-A960-AA20-33054599CE3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DEF704-D82F-CFA3-7EF6-1B27CBA2B4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098B3-81CD-9134-5C23-02796A063B39}"/>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5" name="Footer Placeholder 4">
            <a:extLst>
              <a:ext uri="{FF2B5EF4-FFF2-40B4-BE49-F238E27FC236}">
                <a16:creationId xmlns:a16="http://schemas.microsoft.com/office/drawing/2014/main" id="{429A7796-779C-F25F-DBF6-1E07509F2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9DF4F-6E30-475B-5B2F-A06696321F26}"/>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105648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4C67-42A4-144F-F62C-F634C0677C6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C01D94D-05CC-4BFF-20FE-698B4027DF8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746436-12B5-83FF-3894-F10059FD7492}"/>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5" name="Footer Placeholder 4">
            <a:extLst>
              <a:ext uri="{FF2B5EF4-FFF2-40B4-BE49-F238E27FC236}">
                <a16:creationId xmlns:a16="http://schemas.microsoft.com/office/drawing/2014/main" id="{48335B30-8231-3494-8618-077652ED38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D4B8F-4856-F31E-4049-D48CDA7B39C2}"/>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2586797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EC1A-D70B-DD88-F030-747D9B33C82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BD1C5A-04DA-9569-BAB2-BE792F80F1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2B53FA7-3F8E-FDD4-505B-9652BF89509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4ABCF32-3869-D642-A430-2E4A43D33FC1}"/>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6" name="Footer Placeholder 5">
            <a:extLst>
              <a:ext uri="{FF2B5EF4-FFF2-40B4-BE49-F238E27FC236}">
                <a16:creationId xmlns:a16="http://schemas.microsoft.com/office/drawing/2014/main" id="{CD868C52-F4A0-AA15-D3C2-D38A310A4B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8F6F02-C676-030F-B52B-E425FD954CFC}"/>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316629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AFC0-CEE0-0053-41F9-58A12E6076D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551FCD6-003C-782C-6EA7-60D0089D9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CAB1DC0-2D11-C67A-9CE5-3CD872B4B4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DB3B0DF-D567-B5CF-818B-6254EE3D4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66DC53-7A5F-392C-3D84-C422750069D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FCA294A-7F25-4E69-2A11-5D50762D3F90}"/>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8" name="Footer Placeholder 7">
            <a:extLst>
              <a:ext uri="{FF2B5EF4-FFF2-40B4-BE49-F238E27FC236}">
                <a16:creationId xmlns:a16="http://schemas.microsoft.com/office/drawing/2014/main" id="{17A1D374-45B0-5857-D7E5-24826B2426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6C52C4-B426-40B7-FAF7-37233B023FDD}"/>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2389829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C3A3-1669-9AB6-0921-727150B0115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253591D-61C9-7E6B-3275-8769E62AC002}"/>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4" name="Footer Placeholder 3">
            <a:extLst>
              <a:ext uri="{FF2B5EF4-FFF2-40B4-BE49-F238E27FC236}">
                <a16:creationId xmlns:a16="http://schemas.microsoft.com/office/drawing/2014/main" id="{ADE7533F-B41A-1ABB-8664-2125E568B8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B7654B-6367-08DF-B374-0A54255B2C83}"/>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342383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07F745-4A48-4D0C-DFA6-F2EFC3D56F9B}"/>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3" name="Footer Placeholder 2">
            <a:extLst>
              <a:ext uri="{FF2B5EF4-FFF2-40B4-BE49-F238E27FC236}">
                <a16:creationId xmlns:a16="http://schemas.microsoft.com/office/drawing/2014/main" id="{7D7F7D71-CD6A-B61C-0F25-7C2DFDF09E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C1CF00-DDDA-9452-A65C-91925A94ABA7}"/>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1489749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8A72-DBFE-68F3-32D3-791530D67C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D3B4201-6350-0195-BA60-2228EC03B2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B14B921-7037-84A7-3008-97CA32965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EB5510-01C3-3823-B91E-3A198F926774}"/>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6" name="Footer Placeholder 5">
            <a:extLst>
              <a:ext uri="{FF2B5EF4-FFF2-40B4-BE49-F238E27FC236}">
                <a16:creationId xmlns:a16="http://schemas.microsoft.com/office/drawing/2014/main" id="{347985D0-D34D-AD38-0397-996BBA258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88C4C-58BD-48F4-0D21-5988147C5EB9}"/>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3461350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1822-BAF4-0B21-11D6-F083A6129B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9C1BD46-470A-46D2-E8A4-FB04CEBB0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E04968-04C7-64ED-9C69-644DFF54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EC015A-F732-ACF5-FA47-C39A8A9B31CA}"/>
              </a:ext>
            </a:extLst>
          </p:cNvPr>
          <p:cNvSpPr>
            <a:spLocks noGrp="1"/>
          </p:cNvSpPr>
          <p:nvPr>
            <p:ph type="dt" sz="half" idx="10"/>
          </p:nvPr>
        </p:nvSpPr>
        <p:spPr/>
        <p:txBody>
          <a:bodyPr/>
          <a:lstStyle/>
          <a:p>
            <a:fld id="{298FB11B-807D-8C41-ADA0-23A64A59FC65}" type="datetimeFigureOut">
              <a:rPr lang="en-US" smtClean="0"/>
              <a:t>9/1/2025</a:t>
            </a:fld>
            <a:endParaRPr lang="en-US"/>
          </a:p>
        </p:txBody>
      </p:sp>
      <p:sp>
        <p:nvSpPr>
          <p:cNvPr id="6" name="Footer Placeholder 5">
            <a:extLst>
              <a:ext uri="{FF2B5EF4-FFF2-40B4-BE49-F238E27FC236}">
                <a16:creationId xmlns:a16="http://schemas.microsoft.com/office/drawing/2014/main" id="{B9130A61-2A95-FDAD-3F64-7ABE06C1C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DB1B5-7684-B054-8283-D84BFD840A62}"/>
              </a:ext>
            </a:extLst>
          </p:cNvPr>
          <p:cNvSpPr>
            <a:spLocks noGrp="1"/>
          </p:cNvSpPr>
          <p:nvPr>
            <p:ph type="sldNum" sz="quarter" idx="12"/>
          </p:nvPr>
        </p:nvSpPr>
        <p:spPr/>
        <p:txBody>
          <a:bodyPr/>
          <a:lstStyle/>
          <a:p>
            <a:fld id="{0B79B1BC-1984-D246-9A15-58237CC0C0B0}" type="slidenum">
              <a:rPr lang="en-US" smtClean="0"/>
              <a:t>‹#›</a:t>
            </a:fld>
            <a:endParaRPr lang="en-US"/>
          </a:p>
        </p:txBody>
      </p:sp>
    </p:spTree>
    <p:extLst>
      <p:ext uri="{BB962C8B-B14F-4D97-AF65-F5344CB8AC3E}">
        <p14:creationId xmlns:p14="http://schemas.microsoft.com/office/powerpoint/2010/main" val="255248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FB67A-82F3-A894-5392-FA0A593140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CA0A2D9-6613-51AF-5EE7-AFA44AADA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950ABF-0ECD-1663-D21F-C7FA02ECC1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8FB11B-807D-8C41-ADA0-23A64A59FC65}" type="datetimeFigureOut">
              <a:rPr lang="en-US" smtClean="0"/>
              <a:t>9/1/2025</a:t>
            </a:fld>
            <a:endParaRPr lang="en-US"/>
          </a:p>
        </p:txBody>
      </p:sp>
      <p:sp>
        <p:nvSpPr>
          <p:cNvPr id="5" name="Footer Placeholder 4">
            <a:extLst>
              <a:ext uri="{FF2B5EF4-FFF2-40B4-BE49-F238E27FC236}">
                <a16:creationId xmlns:a16="http://schemas.microsoft.com/office/drawing/2014/main" id="{CF4D7004-534A-ED15-0610-E092418F3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7307B10-28C1-1788-C986-E567645D9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79B1BC-1984-D246-9A15-58237CC0C0B0}" type="slidenum">
              <a:rPr lang="en-US" smtClean="0"/>
              <a:t>‹#›</a:t>
            </a:fld>
            <a:endParaRPr lang="en-US"/>
          </a:p>
        </p:txBody>
      </p:sp>
      <p:sp>
        <p:nvSpPr>
          <p:cNvPr id="8" name="TextBox 7">
            <a:extLst>
              <a:ext uri="{FF2B5EF4-FFF2-40B4-BE49-F238E27FC236}">
                <a16:creationId xmlns:a16="http://schemas.microsoft.com/office/drawing/2014/main" id="{7E89A7D7-AC22-DC1D-8C68-16773AB29BBA}"/>
              </a:ext>
            </a:extLst>
          </p:cNvPr>
          <p:cNvSpPr txBox="1"/>
          <p:nvPr userDrawn="1">
            <p:extLst>
              <p:ext uri="{1162E1C5-73C7-4A58-AE30-91384D911F3F}">
                <p184:classification xmlns:p184="http://schemas.microsoft.com/office/powerpoint/2018/4/main" val="ftr"/>
              </p:ext>
            </p:extLst>
          </p:nvPr>
        </p:nvSpPr>
        <p:spPr>
          <a:xfrm>
            <a:off x="63500" y="6657340"/>
            <a:ext cx="1009650" cy="137160"/>
          </a:xfrm>
          <a:prstGeom prst="rect">
            <a:avLst/>
          </a:prstGeom>
        </p:spPr>
        <p:txBody>
          <a:bodyPr horzOverflow="overflow" lIns="0" tIns="0" rIns="0" bIns="0">
            <a:spAutoFit/>
          </a:bodyPr>
          <a:lstStyle/>
          <a:p>
            <a:pPr algn="l"/>
            <a:r>
              <a:rPr lang="en-US" sz="900">
                <a:solidFill>
                  <a:srgbClr val="808080"/>
                </a:solidFill>
                <a:latin typeface="Calibri" panose="020F0502020204030204" pitchFamily="34" charset="0"/>
                <a:cs typeface="Calibri" panose="020F0502020204030204" pitchFamily="34" charset="0"/>
              </a:rPr>
              <a:t>Enphase Confidential</a:t>
            </a:r>
          </a:p>
        </p:txBody>
      </p:sp>
    </p:spTree>
    <p:extLst>
      <p:ext uri="{BB962C8B-B14F-4D97-AF65-F5344CB8AC3E}">
        <p14:creationId xmlns:p14="http://schemas.microsoft.com/office/powerpoint/2010/main" val="804432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4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microsoft.com/office/2007/relationships/hdphoto" Target="../media/hdphoto3.wdp"/><Relationship Id="rId2" Type="http://schemas.openxmlformats.org/officeDocument/2006/relationships/image" Target="../media/image48.png"/><Relationship Id="rId1" Type="http://schemas.openxmlformats.org/officeDocument/2006/relationships/slideLayout" Target="../slideLayouts/slideLayout7.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327521" y="2402254"/>
            <a:ext cx="9790179" cy="1470025"/>
          </a:xfrm>
        </p:spPr>
        <p:txBody>
          <a:bodyP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0" u="none" strike="noStrike" kern="0" cap="none" spc="0" normalizeH="0" baseline="0" noProof="0">
                <a:ln>
                  <a:noFill/>
                </a:ln>
                <a:effectLst/>
                <a:uLnTx/>
                <a:uFillTx/>
                <a:latin typeface="Calibri" panose="020F0502020204030204"/>
                <a:cs typeface="Arial"/>
                <a:sym typeface="Arial"/>
              </a:rPr>
              <a:t>Enlighten Notification Service</a:t>
            </a:r>
            <a:endParaRPr kumimoji="0" lang="en-AU" sz="4800" b="1" i="0" u="none" strike="noStrike" kern="0" cap="none" spc="0" normalizeH="0" baseline="0" noProof="0">
              <a:ln>
                <a:noFill/>
              </a:ln>
              <a:effectLst/>
              <a:uLnTx/>
              <a:uFillTx/>
              <a:latin typeface="Calibri" panose="020F0502020204030204"/>
              <a:cs typeface="Arial"/>
              <a:sym typeface="Arial"/>
            </a:endParaRPr>
          </a:p>
        </p:txBody>
      </p:sp>
    </p:spTree>
    <p:extLst>
      <p:ext uri="{BB962C8B-B14F-4D97-AF65-F5344CB8AC3E}">
        <p14:creationId xmlns:p14="http://schemas.microsoft.com/office/powerpoint/2010/main" val="176087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6475A-810E-3952-B592-7E758A6C40A4}"/>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6BE6000E-65EA-D8B8-0772-A60507A0729D}"/>
              </a:ext>
            </a:extLst>
          </p:cNvPr>
          <p:cNvPicPr>
            <a:picLocks noChangeAspect="1"/>
          </p:cNvPicPr>
          <p:nvPr/>
        </p:nvPicPr>
        <p:blipFill>
          <a:blip r:embed="rId2"/>
          <a:stretch>
            <a:fillRect/>
          </a:stretch>
        </p:blipFill>
        <p:spPr>
          <a:xfrm>
            <a:off x="268981" y="521550"/>
            <a:ext cx="8159508" cy="4710072"/>
          </a:xfrm>
          <a:prstGeom prst="rect">
            <a:avLst/>
          </a:prstGeom>
        </p:spPr>
      </p:pic>
      <p:sp>
        <p:nvSpPr>
          <p:cNvPr id="2" name="TextBox 1">
            <a:extLst>
              <a:ext uri="{FF2B5EF4-FFF2-40B4-BE49-F238E27FC236}">
                <a16:creationId xmlns:a16="http://schemas.microsoft.com/office/drawing/2014/main" id="{FDCA8CC1-46E7-FD74-4FF7-D5328B3747EA}"/>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1.3 Notification Definition  - Creating</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3CDBA4C6-8162-90F9-F4AB-592E36A44E5F}"/>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pic>
        <p:nvPicPr>
          <p:cNvPr id="10242" name="Picture 2">
            <a:extLst>
              <a:ext uri="{FF2B5EF4-FFF2-40B4-BE49-F238E27FC236}">
                <a16:creationId xmlns:a16="http://schemas.microsoft.com/office/drawing/2014/main" id="{A5B2A0B0-BAEA-596E-1108-C16755648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522" y="924831"/>
            <a:ext cx="1760706" cy="38260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612F5F3-143D-93A0-5318-460B4EF7CE38}"/>
              </a:ext>
            </a:extLst>
          </p:cNvPr>
          <p:cNvSpPr txBox="1"/>
          <p:nvPr/>
        </p:nvSpPr>
        <p:spPr>
          <a:xfrm>
            <a:off x="8973475" y="612479"/>
            <a:ext cx="2565574"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Notification Preference Mapping</a:t>
            </a:r>
          </a:p>
        </p:txBody>
      </p:sp>
      <p:sp>
        <p:nvSpPr>
          <p:cNvPr id="18" name="TextBox 17">
            <a:extLst>
              <a:ext uri="{FF2B5EF4-FFF2-40B4-BE49-F238E27FC236}">
                <a16:creationId xmlns:a16="http://schemas.microsoft.com/office/drawing/2014/main" id="{87B72A42-1F78-5768-CDA7-97E2DA1209B5}"/>
              </a:ext>
            </a:extLst>
          </p:cNvPr>
          <p:cNvSpPr txBox="1"/>
          <p:nvPr/>
        </p:nvSpPr>
        <p:spPr>
          <a:xfrm>
            <a:off x="3603478" y="5457658"/>
            <a:ext cx="4572000" cy="338554"/>
          </a:xfrm>
          <a:prstGeom prst="rect">
            <a:avLst/>
          </a:prstGeom>
          <a:noFill/>
        </p:spPr>
        <p:txBody>
          <a:bodyPr wrap="square" rtlCol="0">
            <a:spAutoFit/>
          </a:bodyPr>
          <a:lstStyle/>
          <a:p>
            <a:r>
              <a:rPr lang="en-US" sz="1600">
                <a:latin typeface="Calibri" panose="020F0502020204030204" pitchFamily="34" charset="0"/>
                <a:cs typeface="Calibri" panose="020F0502020204030204" pitchFamily="34" charset="0"/>
              </a:rPr>
              <a:t>Master Definition</a:t>
            </a:r>
          </a:p>
        </p:txBody>
      </p:sp>
      <p:sp>
        <p:nvSpPr>
          <p:cNvPr id="23" name="Rectangle 22">
            <a:extLst>
              <a:ext uri="{FF2B5EF4-FFF2-40B4-BE49-F238E27FC236}">
                <a16:creationId xmlns:a16="http://schemas.microsoft.com/office/drawing/2014/main" id="{9101F9CA-88E0-0B42-C692-643D40F674CA}"/>
              </a:ext>
            </a:extLst>
          </p:cNvPr>
          <p:cNvSpPr/>
          <p:nvPr/>
        </p:nvSpPr>
        <p:spPr>
          <a:xfrm>
            <a:off x="8428489" y="5252483"/>
            <a:ext cx="544986" cy="2051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E9AB8115-A2CF-1DA7-CA9B-E281EA869961}"/>
              </a:ext>
            </a:extLst>
          </p:cNvPr>
          <p:cNvCxnSpPr>
            <a:cxnSpLocks/>
          </p:cNvCxnSpPr>
          <p:nvPr/>
        </p:nvCxnSpPr>
        <p:spPr>
          <a:xfrm flipV="1">
            <a:off x="7310613" y="2294751"/>
            <a:ext cx="1975909" cy="791618"/>
          </a:xfrm>
          <a:prstGeom prst="bentConnector3">
            <a:avLst>
              <a:gd name="adj1" fmla="val 50000"/>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21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85C8-3E0B-E58D-D744-629E01E21CB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FF6562-5569-50E0-A69A-C57F669F850E}"/>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1.3 Notification Definition  - Adding content</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ADC9E5E0-7543-E4B8-7D55-85CE519D4EF8}"/>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16" name="TextBox 15">
            <a:extLst>
              <a:ext uri="{FF2B5EF4-FFF2-40B4-BE49-F238E27FC236}">
                <a16:creationId xmlns:a16="http://schemas.microsoft.com/office/drawing/2014/main" id="{5713E10F-13AD-DF91-49A1-4517C7D1B6F8}"/>
              </a:ext>
            </a:extLst>
          </p:cNvPr>
          <p:cNvSpPr txBox="1"/>
          <p:nvPr/>
        </p:nvSpPr>
        <p:spPr>
          <a:xfrm>
            <a:off x="8268101" y="580295"/>
            <a:ext cx="3696101" cy="2462213"/>
          </a:xfrm>
          <a:prstGeom prst="rect">
            <a:avLst/>
          </a:prstGeom>
          <a:noFill/>
        </p:spPr>
        <p:txBody>
          <a:bodyPr wrap="square">
            <a:spAutoFit/>
          </a:bodyPr>
          <a:lstStyle/>
          <a:p>
            <a:r>
              <a:rPr lang="en-IN" sz="1100" b="1" kern="0">
                <a:effectLst/>
                <a:latin typeface="Calibri" panose="020F0502020204030204" pitchFamily="34" charset="0"/>
                <a:ea typeface="Yu Gothic Light" panose="020B0300000000000000" pitchFamily="34" charset="-128"/>
                <a:cs typeface="Arial" panose="020B0604020202020204" pitchFamily="34" charset="0"/>
              </a:rPr>
              <a:t>Based on the above selection of Notification Type, child objects will be created and pre-populated:</a:t>
            </a:r>
            <a:endParaRPr lang="en-IN" sz="1200" kern="100">
              <a:effectLst/>
              <a:latin typeface="Aptos" panose="020B0004020202020204" pitchFamily="34" charset="0"/>
              <a:ea typeface="Aptos" panose="020B0004020202020204" pitchFamily="34" charset="0"/>
              <a:cs typeface="Arial" panose="020B0604020202020204" pitchFamily="34" charset="0"/>
            </a:endParaRPr>
          </a:p>
          <a:p>
            <a:r>
              <a:rPr lang="en-IN" sz="1100" kern="0">
                <a:effectLst/>
                <a:latin typeface="Calibri" panose="020F0502020204030204" pitchFamily="34" charset="0"/>
                <a:ea typeface="Yu Gothic Light" panose="020B0300000000000000" pitchFamily="34" charset="-128"/>
                <a:cs typeface="Arial" panose="020B0604020202020204" pitchFamily="34" charset="0"/>
              </a:rPr>
              <a:t> </a:t>
            </a:r>
            <a:endParaRPr lang="en-IN" sz="12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buSzPts val="1000"/>
              <a:buFont typeface="Symbol" pitchFamily="2" charset="2"/>
              <a:buChar char=""/>
              <a:tabLst>
                <a:tab pos="457200" algn="l"/>
              </a:tabLst>
            </a:pPr>
            <a:r>
              <a:rPr lang="en-IN" sz="1100" kern="0">
                <a:effectLst/>
                <a:latin typeface="Calibri" panose="020F0502020204030204" pitchFamily="34" charset="0"/>
                <a:ea typeface="Yu Gothic Light" panose="020B0300000000000000" pitchFamily="34" charset="-128"/>
                <a:cs typeface="Arial" panose="020B0604020202020204" pitchFamily="34" charset="0"/>
              </a:rPr>
              <a:t>Purpose: Manage child objects associated with notifications.</a:t>
            </a:r>
            <a:endParaRPr lang="en-IN" sz="12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buSzPts val="1000"/>
              <a:buFont typeface="Symbol" pitchFamily="2" charset="2"/>
              <a:buChar char=""/>
              <a:tabLst>
                <a:tab pos="457200" algn="l"/>
              </a:tabLst>
            </a:pPr>
            <a:r>
              <a:rPr lang="en-IN" sz="1100" kern="0">
                <a:effectLst/>
                <a:latin typeface="Calibri" panose="020F0502020204030204" pitchFamily="34" charset="0"/>
                <a:ea typeface="Yu Gothic Light" panose="020B0300000000000000" pitchFamily="34" charset="-128"/>
                <a:cs typeface="Arial" panose="020B0604020202020204" pitchFamily="34" charset="0"/>
              </a:rPr>
              <a:t>Fields:</a:t>
            </a:r>
            <a:endParaRPr lang="en-IN" sz="12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buSzPts val="1000"/>
              <a:buFont typeface="Courier New" panose="02070309020205020404" pitchFamily="49" charset="0"/>
              <a:buChar char="o"/>
              <a:tabLst>
                <a:tab pos="914400" algn="l"/>
              </a:tabLst>
            </a:pPr>
            <a:r>
              <a:rPr lang="en-IN" sz="1100" kern="0">
                <a:effectLst/>
                <a:latin typeface="Calibri" panose="020F0502020204030204" pitchFamily="34" charset="0"/>
                <a:ea typeface="Yu Gothic Light" panose="020B0300000000000000" pitchFamily="34" charset="-128"/>
                <a:cs typeface="Times New Roman" panose="02020603050405020304" pitchFamily="18" charset="0"/>
              </a:rPr>
              <a:t>Notification Type: Each notification type is listed as a separate entry with template.</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100" kern="0">
                <a:effectLst/>
                <a:latin typeface="Calibri" panose="020F0502020204030204" pitchFamily="34" charset="0"/>
                <a:ea typeface="Yu Gothic Light" panose="020B0300000000000000" pitchFamily="34" charset="-128"/>
                <a:cs typeface="Times New Roman" panose="02020603050405020304" pitchFamily="18" charset="0"/>
              </a:rPr>
              <a:t>Message Content: Input localized content for different regions.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100" kern="0">
                <a:effectLst/>
                <a:latin typeface="Calibri" panose="020F0502020204030204" pitchFamily="34" charset="0"/>
                <a:ea typeface="Yu Gothic Light" panose="020B0300000000000000" pitchFamily="34" charset="-128"/>
                <a:cs typeface="Times New Roman" panose="02020603050405020304" pitchFamily="18" charset="0"/>
              </a:rPr>
              <a:t>Action Items: Define actions available to the recipient (e.g., CTA, Dismiss).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100" kern="0">
                <a:effectLst/>
                <a:latin typeface="Calibri" panose="020F0502020204030204" pitchFamily="34" charset="0"/>
                <a:ea typeface="Yu Gothic Light" panose="020B0300000000000000" pitchFamily="34" charset="-128"/>
                <a:cs typeface="Times New Roman" panose="02020603050405020304" pitchFamily="18" charset="0"/>
              </a:rPr>
              <a:t>Language: Dropdown to select the language for the content.</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A3030D30-A7B6-4679-4881-B8C32FD776E3}"/>
              </a:ext>
            </a:extLst>
          </p:cNvPr>
          <p:cNvSpPr/>
          <p:nvPr/>
        </p:nvSpPr>
        <p:spPr>
          <a:xfrm>
            <a:off x="8428489" y="5252483"/>
            <a:ext cx="544986" cy="2051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44F13F-9129-CB8A-2C78-BD3E0AA9B302}"/>
              </a:ext>
            </a:extLst>
          </p:cNvPr>
          <p:cNvPicPr>
            <a:picLocks noChangeAspect="1"/>
          </p:cNvPicPr>
          <p:nvPr/>
        </p:nvPicPr>
        <p:blipFill>
          <a:blip r:embed="rId2"/>
          <a:stretch>
            <a:fillRect/>
          </a:stretch>
        </p:blipFill>
        <p:spPr>
          <a:xfrm>
            <a:off x="92100" y="580294"/>
            <a:ext cx="8098999" cy="5598353"/>
          </a:xfrm>
          <a:prstGeom prst="rect">
            <a:avLst/>
          </a:prstGeom>
        </p:spPr>
      </p:pic>
    </p:spTree>
    <p:extLst>
      <p:ext uri="{BB962C8B-B14F-4D97-AF65-F5344CB8AC3E}">
        <p14:creationId xmlns:p14="http://schemas.microsoft.com/office/powerpoint/2010/main" val="1951583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F53D7-3816-E667-D9F8-6B7BEB335F84}"/>
              </a:ext>
            </a:extLst>
          </p:cNvPr>
          <p:cNvPicPr>
            <a:picLocks noChangeAspect="1"/>
          </p:cNvPicPr>
          <p:nvPr/>
        </p:nvPicPr>
        <p:blipFill>
          <a:blip r:embed="rId2"/>
          <a:stretch>
            <a:fillRect/>
          </a:stretch>
        </p:blipFill>
        <p:spPr>
          <a:xfrm>
            <a:off x="1305025" y="676696"/>
            <a:ext cx="7772400" cy="5504608"/>
          </a:xfrm>
          <a:prstGeom prst="rect">
            <a:avLst/>
          </a:prstGeom>
        </p:spPr>
      </p:pic>
      <p:sp>
        <p:nvSpPr>
          <p:cNvPr id="3" name="TextBox 2">
            <a:extLst>
              <a:ext uri="{FF2B5EF4-FFF2-40B4-BE49-F238E27FC236}">
                <a16:creationId xmlns:a16="http://schemas.microsoft.com/office/drawing/2014/main" id="{C2849665-8B53-098E-8567-DD4E5768D244}"/>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1.3 Attaching the workflow</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4" name="Straight Connector 3">
            <a:extLst>
              <a:ext uri="{FF2B5EF4-FFF2-40B4-BE49-F238E27FC236}">
                <a16:creationId xmlns:a16="http://schemas.microsoft.com/office/drawing/2014/main" id="{354A2EAC-4A3E-4FAF-C76A-FEAAD63CC1EC}"/>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Tree>
    <p:extLst>
      <p:ext uri="{BB962C8B-B14F-4D97-AF65-F5344CB8AC3E}">
        <p14:creationId xmlns:p14="http://schemas.microsoft.com/office/powerpoint/2010/main" val="4133926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5E9F-CBDC-A3F0-9026-534445BB05B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125801-C444-22FB-614D-0A06C1B191CD}"/>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b="1">
                <a:solidFill>
                  <a:srgbClr val="ED7D31"/>
                </a:solidFill>
                <a:latin typeface="Enphase Visuelt"/>
                <a:cs typeface="Calibri"/>
              </a:rPr>
              <a:t>2. </a:t>
            </a:r>
            <a:r>
              <a:rPr kumimoji="0" lang="en-US" sz="1800" b="1" i="0" u="none" strike="noStrike" kern="1200" cap="none" spc="0" normalizeH="0" baseline="0" noProof="0">
                <a:ln>
                  <a:noFill/>
                </a:ln>
                <a:solidFill>
                  <a:srgbClr val="ED7D31"/>
                </a:solidFill>
                <a:effectLst/>
                <a:uLnTx/>
                <a:uFillTx/>
                <a:latin typeface="Enphase Visuelt"/>
                <a:ea typeface="+mn-ea"/>
                <a:cs typeface="Calibri"/>
              </a:rPr>
              <a:t> Schedule worker and Dispatcher </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223AE06F-EA60-2E3B-DE14-381FA8A498F5}"/>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5" name="TextBox 4">
            <a:extLst>
              <a:ext uri="{FF2B5EF4-FFF2-40B4-BE49-F238E27FC236}">
                <a16:creationId xmlns:a16="http://schemas.microsoft.com/office/drawing/2014/main" id="{E2472B70-88D6-4418-8416-E7C939E6A9EF}"/>
              </a:ext>
            </a:extLst>
          </p:cNvPr>
          <p:cNvSpPr txBox="1"/>
          <p:nvPr/>
        </p:nvSpPr>
        <p:spPr>
          <a:xfrm>
            <a:off x="192505" y="633790"/>
            <a:ext cx="11032958" cy="2677656"/>
          </a:xfrm>
          <a:prstGeom prst="rect">
            <a:avLst/>
          </a:prstGeom>
          <a:noFill/>
        </p:spPr>
        <p:txBody>
          <a:bodyPr wrap="square">
            <a:spAutoFit/>
          </a:bodyPr>
          <a:lstStyle/>
          <a:p>
            <a:r>
              <a:rPr lang="en-IN" sz="1400" b="1" kern="0">
                <a:effectLst/>
                <a:latin typeface="Calibri" panose="020F0502020204030204" pitchFamily="34" charset="0"/>
                <a:ea typeface="Yu Gothic Light" panose="020B0300000000000000" pitchFamily="34" charset="-128"/>
                <a:cs typeface="Calibri" panose="020F0502020204030204" pitchFamily="34" charset="0"/>
              </a:rPr>
              <a:t>5. Schedule Worker</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342900" lvl="0" indent="-342900">
              <a:buSzPts val="1000"/>
              <a:buFont typeface="Symbol" pitchFamily="2" charset="2"/>
              <a:buChar char=""/>
              <a:tabLst>
                <a:tab pos="457200" algn="l"/>
              </a:tabLst>
            </a:pPr>
            <a:r>
              <a:rPr lang="en-IN" sz="1400" kern="0">
                <a:effectLst/>
                <a:latin typeface="Calibri" panose="020F0502020204030204" pitchFamily="34" charset="0"/>
                <a:ea typeface="Yu Gothic Light" panose="020B0300000000000000" pitchFamily="34" charset="-128"/>
                <a:cs typeface="Calibri" panose="020F0502020204030204" pitchFamily="34" charset="0"/>
              </a:rPr>
              <a:t>Purpose: Backend process to manage schedule workers and queue the notifications to be sent.</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342900" lvl="0" indent="-342900">
              <a:buSzPts val="1000"/>
              <a:buFont typeface="Symbol" pitchFamily="2" charset="2"/>
              <a:buChar char=""/>
              <a:tabLst>
                <a:tab pos="457200" algn="l"/>
              </a:tabLst>
            </a:pPr>
            <a:r>
              <a:rPr lang="en-IN" sz="1400" kern="0">
                <a:effectLst/>
                <a:latin typeface="Calibri" panose="020F0502020204030204" pitchFamily="34" charset="0"/>
                <a:ea typeface="Yu Gothic Light" panose="020B0300000000000000" pitchFamily="34" charset="-128"/>
                <a:cs typeface="Calibri" panose="020F0502020204030204" pitchFamily="34" charset="0"/>
              </a:rPr>
              <a:t>Actions:</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742950" lvl="1" indent="-285750">
              <a:buSzPts val="1000"/>
              <a:buFont typeface="Courier New" panose="02070309020205020404" pitchFamily="49" charset="0"/>
              <a:buChar char="o"/>
              <a:tabLst>
                <a:tab pos="914400" algn="l"/>
              </a:tabLst>
            </a:pPr>
            <a:r>
              <a:rPr lang="en-IN" sz="1400" kern="0">
                <a:effectLst/>
                <a:latin typeface="Calibri" panose="020F0502020204030204" pitchFamily="34" charset="0"/>
                <a:ea typeface="Yu Gothic Light" panose="020B0300000000000000" pitchFamily="34" charset="-128"/>
                <a:cs typeface="Calibri" panose="020F0502020204030204" pitchFamily="34" charset="0"/>
              </a:rPr>
              <a:t>Read the schedule [Generated from Step 4]</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742950" lvl="1" indent="-285750">
              <a:buSzPts val="1000"/>
              <a:buFont typeface="Courier New" panose="02070309020205020404" pitchFamily="49" charset="0"/>
              <a:buChar char="o"/>
              <a:tabLst>
                <a:tab pos="914400" algn="l"/>
              </a:tabLst>
            </a:pPr>
            <a:r>
              <a:rPr lang="en-IN" sz="1400" kern="0">
                <a:effectLst/>
                <a:latin typeface="Calibri" panose="020F0502020204030204" pitchFamily="34" charset="0"/>
                <a:ea typeface="Yu Gothic Light" panose="020B0300000000000000" pitchFamily="34" charset="-128"/>
                <a:cs typeface="Calibri" panose="020F0502020204030204" pitchFamily="34" charset="0"/>
              </a:rPr>
              <a:t>Dispatch as per time</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742950" lvl="1" indent="-285750">
              <a:buSzPts val="1000"/>
              <a:buFont typeface="Courier New" panose="02070309020205020404" pitchFamily="49" charset="0"/>
              <a:buChar char="o"/>
              <a:tabLst>
                <a:tab pos="914400" algn="l"/>
              </a:tabLst>
            </a:pPr>
            <a:r>
              <a:rPr lang="en-IN" sz="1400" kern="0">
                <a:effectLst/>
                <a:latin typeface="Calibri" panose="020F0502020204030204" pitchFamily="34" charset="0"/>
                <a:ea typeface="Yu Gothic Light" panose="020B0300000000000000" pitchFamily="34" charset="-128"/>
                <a:cs typeface="Calibri" panose="020F0502020204030204" pitchFamily="34" charset="0"/>
              </a:rPr>
              <a:t>Queue the messages</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r>
              <a:rPr lang="en-IN" sz="1400" kern="0">
                <a:effectLst/>
                <a:latin typeface="Calibri" panose="020F0502020204030204" pitchFamily="34" charset="0"/>
                <a:ea typeface="Yu Gothic Light" panose="020B0300000000000000" pitchFamily="34" charset="-128"/>
                <a:cs typeface="Calibri" panose="020F0502020204030204" pitchFamily="34" charset="0"/>
              </a:rPr>
              <a:t> </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r>
              <a:rPr lang="en-IN" sz="1400" b="1" kern="0">
                <a:effectLst/>
                <a:latin typeface="Calibri" panose="020F0502020204030204" pitchFamily="34" charset="0"/>
                <a:ea typeface="Yu Gothic Light" panose="020B0300000000000000" pitchFamily="34" charset="-128"/>
                <a:cs typeface="Calibri" panose="020F0502020204030204" pitchFamily="34" charset="0"/>
              </a:rPr>
              <a:t> </a:t>
            </a:r>
            <a:r>
              <a:rPr lang="en-IN" sz="1400" b="1" kern="100">
                <a:latin typeface="Calibri" panose="020F0502020204030204" pitchFamily="34" charset="0"/>
                <a:ea typeface="Yu Gothic Light" panose="020B0300000000000000" pitchFamily="34" charset="-128"/>
                <a:cs typeface="Calibri" panose="020F0502020204030204" pitchFamily="34" charset="0"/>
              </a:rPr>
              <a:t>6. </a:t>
            </a:r>
            <a:r>
              <a:rPr lang="en-IN" sz="1400" b="1" kern="0">
                <a:effectLst/>
                <a:latin typeface="Calibri" panose="020F0502020204030204" pitchFamily="34" charset="0"/>
                <a:ea typeface="Yu Gothic Light" panose="020B0300000000000000" pitchFamily="34" charset="-128"/>
                <a:cs typeface="Calibri" panose="020F0502020204030204" pitchFamily="34" charset="0"/>
              </a:rPr>
              <a:t>Dispatcher</a:t>
            </a:r>
            <a:endParaRPr lang="en-IN" sz="1400" b="1" kern="100">
              <a:effectLst/>
              <a:latin typeface="Calibri" panose="020F0502020204030204" pitchFamily="34" charset="0"/>
              <a:ea typeface="Aptos" panose="020B0004020202020204" pitchFamily="34" charset="0"/>
              <a:cs typeface="Calibri" panose="020F0502020204030204" pitchFamily="34" charset="0"/>
            </a:endParaRPr>
          </a:p>
          <a:p>
            <a:pPr marL="342900" lvl="0" indent="-342900">
              <a:buClr>
                <a:srgbClr val="0E2841"/>
              </a:buClr>
              <a:buSzPts val="1000"/>
              <a:buFont typeface="Symbol" pitchFamily="2" charset="2"/>
              <a:buChar char=""/>
            </a:pPr>
            <a:r>
              <a:rPr lang="en-IN" sz="1400" kern="0">
                <a:effectLst/>
                <a:latin typeface="Calibri" panose="020F0502020204030204" pitchFamily="34" charset="0"/>
                <a:ea typeface="Yu Gothic Light" panose="020B0300000000000000" pitchFamily="34" charset="-128"/>
                <a:cs typeface="Calibri" panose="020F0502020204030204" pitchFamily="34" charset="0"/>
              </a:rPr>
              <a:t>Purpose: Backend process to process the queue and dispatch messages as per the delivery mechanism in Step 1.</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342900" lvl="0" indent="-342900">
              <a:buClr>
                <a:srgbClr val="0E2841"/>
              </a:buClr>
              <a:buSzPts val="1000"/>
              <a:buFont typeface="Symbol" pitchFamily="2" charset="2"/>
              <a:buChar char=""/>
            </a:pPr>
            <a:r>
              <a:rPr lang="en-IN" sz="1400" kern="0">
                <a:effectLst/>
                <a:latin typeface="Calibri" panose="020F0502020204030204" pitchFamily="34" charset="0"/>
                <a:ea typeface="Yu Gothic Light" panose="020B0300000000000000" pitchFamily="34" charset="-128"/>
                <a:cs typeface="Calibri" panose="020F0502020204030204" pitchFamily="34" charset="0"/>
              </a:rPr>
              <a:t>Actions:</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742950" lvl="1" indent="-285750">
              <a:buSzPts val="1000"/>
              <a:buFont typeface="Courier New" panose="02070309020205020404" pitchFamily="49" charset="0"/>
              <a:buChar char="o"/>
              <a:tabLst>
                <a:tab pos="914400" algn="l"/>
              </a:tabLst>
            </a:pPr>
            <a:r>
              <a:rPr lang="en-IN" sz="1400">
                <a:effectLst/>
                <a:latin typeface="Calibri" panose="020F0502020204030204" pitchFamily="34" charset="0"/>
                <a:ea typeface="Yu Gothic Light" panose="020B0300000000000000" pitchFamily="34" charset="-128"/>
                <a:cs typeface="Calibri" panose="020F0502020204030204" pitchFamily="34" charset="0"/>
              </a:rPr>
              <a:t>De-queue the message</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a:p>
            <a:pPr marL="742950" lvl="1" indent="-285750">
              <a:buSzPts val="1000"/>
              <a:buFont typeface="Courier New" panose="02070309020205020404" pitchFamily="49" charset="0"/>
              <a:buChar char="o"/>
              <a:tabLst>
                <a:tab pos="914400" algn="l"/>
              </a:tabLst>
            </a:pPr>
            <a:r>
              <a:rPr lang="en-IN" sz="1400">
                <a:effectLst/>
                <a:latin typeface="Calibri" panose="020F0502020204030204" pitchFamily="34" charset="0"/>
                <a:ea typeface="Yu Gothic Light" panose="020B0300000000000000" pitchFamily="34" charset="-128"/>
                <a:cs typeface="Calibri" panose="020F0502020204030204" pitchFamily="34" charset="0"/>
              </a:rPr>
              <a:t>Invoke the respective delivery mechanism service to send the notification</a:t>
            </a:r>
            <a:endParaRPr lang="en-IN" sz="140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256192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E59E9-BC85-6122-48DC-34AAB82C9CE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2255184-6EB9-2C27-3229-FD8CDCA78F24}"/>
              </a:ext>
            </a:extLst>
          </p:cNvPr>
          <p:cNvSpPr>
            <a:spLocks noGrp="1"/>
          </p:cNvSpPr>
          <p:nvPr>
            <p:ph type="ctrTitle"/>
          </p:nvPr>
        </p:nvSpPr>
        <p:spPr>
          <a:xfrm>
            <a:off x="327521" y="2402254"/>
            <a:ext cx="9790179" cy="1470025"/>
          </a:xfrm>
        </p:spPr>
        <p:txBody>
          <a:bodyP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0" u="none" strike="noStrike" kern="0" cap="none" spc="0" normalizeH="0" baseline="0" noProof="0">
                <a:ln>
                  <a:noFill/>
                </a:ln>
                <a:effectLst/>
                <a:uLnTx/>
                <a:uFillTx/>
                <a:latin typeface="Calibri" panose="020F0502020204030204"/>
                <a:cs typeface="Arial"/>
                <a:sym typeface="Arial"/>
              </a:rPr>
              <a:t>Appendix</a:t>
            </a:r>
            <a:endParaRPr kumimoji="0" lang="en-AU" sz="4800" b="1" i="0" u="none" strike="noStrike" kern="0" cap="none" spc="0" normalizeH="0" baseline="0" noProof="0">
              <a:ln>
                <a:noFill/>
              </a:ln>
              <a:effectLst/>
              <a:uLnTx/>
              <a:uFillTx/>
              <a:latin typeface="Calibri" panose="020F0502020204030204"/>
              <a:cs typeface="Arial"/>
              <a:sym typeface="Arial"/>
            </a:endParaRPr>
          </a:p>
        </p:txBody>
      </p:sp>
    </p:spTree>
    <p:extLst>
      <p:ext uri="{BB962C8B-B14F-4D97-AF65-F5344CB8AC3E}">
        <p14:creationId xmlns:p14="http://schemas.microsoft.com/office/powerpoint/2010/main" val="120469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BA781-344E-B0B2-6C8D-A4C64166554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96C7EE-6F1B-3779-B01B-A718222789F2}"/>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User Journey for Interactive Banner</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33CF1DAD-1A8D-D046-0E44-DF4675500539}"/>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pic>
        <p:nvPicPr>
          <p:cNvPr id="38" name="Picture 37">
            <a:extLst>
              <a:ext uri="{FF2B5EF4-FFF2-40B4-BE49-F238E27FC236}">
                <a16:creationId xmlns:a16="http://schemas.microsoft.com/office/drawing/2014/main" id="{6976F9ED-81CF-A47A-E1F4-EEB532FBA710}"/>
              </a:ext>
            </a:extLst>
          </p:cNvPr>
          <p:cNvPicPr>
            <a:picLocks noChangeAspect="1"/>
          </p:cNvPicPr>
          <p:nvPr/>
        </p:nvPicPr>
        <p:blipFill>
          <a:blip r:embed="rId2"/>
          <a:stretch>
            <a:fillRect/>
          </a:stretch>
        </p:blipFill>
        <p:spPr>
          <a:xfrm>
            <a:off x="909271" y="621932"/>
            <a:ext cx="5600172" cy="2632308"/>
          </a:xfrm>
          <a:prstGeom prst="rect">
            <a:avLst/>
          </a:prstGeom>
        </p:spPr>
      </p:pic>
      <p:sp>
        <p:nvSpPr>
          <p:cNvPr id="16" name="Rectangle 15">
            <a:extLst>
              <a:ext uri="{FF2B5EF4-FFF2-40B4-BE49-F238E27FC236}">
                <a16:creationId xmlns:a16="http://schemas.microsoft.com/office/drawing/2014/main" id="{DDC61049-B047-0849-3352-E45219BD2945}"/>
              </a:ext>
            </a:extLst>
          </p:cNvPr>
          <p:cNvSpPr/>
          <p:nvPr/>
        </p:nvSpPr>
        <p:spPr>
          <a:xfrm>
            <a:off x="2009869" y="1348965"/>
            <a:ext cx="3983525" cy="1819747"/>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EE372F-A3B8-B761-8247-91EB33E3519E}"/>
              </a:ext>
            </a:extLst>
          </p:cNvPr>
          <p:cNvSpPr txBox="1"/>
          <p:nvPr/>
        </p:nvSpPr>
        <p:spPr>
          <a:xfrm>
            <a:off x="1925332" y="1394250"/>
            <a:ext cx="863135" cy="200055"/>
          </a:xfrm>
          <a:prstGeom prst="rect">
            <a:avLst/>
          </a:prstGeom>
          <a:noFill/>
        </p:spPr>
        <p:txBody>
          <a:bodyPr wrap="square" rtlCol="0">
            <a:spAutoFit/>
          </a:bodyPr>
          <a:lstStyle/>
          <a:p>
            <a:r>
              <a:rPr lang="en-US" sz="700">
                <a:latin typeface="Calibri" panose="020F0502020204030204" pitchFamily="34" charset="0"/>
                <a:cs typeface="Calibri" panose="020F0502020204030204" pitchFamily="34" charset="0"/>
              </a:rPr>
              <a:t>2. Select id</a:t>
            </a:r>
          </a:p>
        </p:txBody>
      </p:sp>
      <p:sp>
        <p:nvSpPr>
          <p:cNvPr id="21" name="Rectangle 20">
            <a:extLst>
              <a:ext uri="{FF2B5EF4-FFF2-40B4-BE49-F238E27FC236}">
                <a16:creationId xmlns:a16="http://schemas.microsoft.com/office/drawing/2014/main" id="{9E37679D-1410-A360-1E84-8EA6B2360A2D}"/>
              </a:ext>
            </a:extLst>
          </p:cNvPr>
          <p:cNvSpPr/>
          <p:nvPr/>
        </p:nvSpPr>
        <p:spPr>
          <a:xfrm>
            <a:off x="2833735" y="1394250"/>
            <a:ext cx="2046083" cy="215444"/>
          </a:xfrm>
          <a:prstGeom prst="rect">
            <a:avLst/>
          </a:prstGeom>
          <a:noFill/>
          <a:ln w="127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6DE935E1-CF7A-7A12-F2A1-5284283C362D}"/>
              </a:ext>
            </a:extLst>
          </p:cNvPr>
          <p:cNvSpPr/>
          <p:nvPr/>
        </p:nvSpPr>
        <p:spPr>
          <a:xfrm rot="10800000">
            <a:off x="4669123" y="1439502"/>
            <a:ext cx="147320" cy="108703"/>
          </a:xfrm>
          <a:prstGeom prst="triangle">
            <a:avLst/>
          </a:prstGeom>
          <a:solidFill>
            <a:schemeClr val="bg1">
              <a:lumMod val="7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FE7E746-B86C-DCFD-D502-3488404212BA}"/>
              </a:ext>
            </a:extLst>
          </p:cNvPr>
          <p:cNvSpPr txBox="1"/>
          <p:nvPr/>
        </p:nvSpPr>
        <p:spPr>
          <a:xfrm>
            <a:off x="2873004" y="1385197"/>
            <a:ext cx="1771422" cy="230832"/>
          </a:xfrm>
          <a:prstGeom prst="rect">
            <a:avLst/>
          </a:prstGeom>
          <a:noFill/>
        </p:spPr>
        <p:txBody>
          <a:bodyPr wrap="square" rtlCol="0">
            <a:spAutoFit/>
          </a:bodyPr>
          <a:lstStyle/>
          <a:p>
            <a:r>
              <a:rPr lang="en-US" sz="900">
                <a:solidFill>
                  <a:schemeClr val="bg1">
                    <a:lumMod val="75000"/>
                  </a:schemeClr>
                </a:solidFill>
                <a:latin typeface="Calibri" panose="020F0502020204030204" pitchFamily="34" charset="0"/>
                <a:cs typeface="Calibri" panose="020F0502020204030204" pitchFamily="34" charset="0"/>
              </a:rPr>
              <a:t>PowerPack1_Campaign</a:t>
            </a:r>
            <a:endParaRPr lang="en-US" sz="1400">
              <a:solidFill>
                <a:schemeClr val="bg1">
                  <a:lumMod val="75000"/>
                </a:schemeClr>
              </a:solidFill>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614D3FB7-B100-84EC-CA8F-84B771D71040}"/>
              </a:ext>
            </a:extLst>
          </p:cNvPr>
          <p:cNvPicPr>
            <a:picLocks noChangeAspect="1"/>
          </p:cNvPicPr>
          <p:nvPr/>
        </p:nvPicPr>
        <p:blipFill>
          <a:blip r:embed="rId3"/>
          <a:stretch>
            <a:fillRect/>
          </a:stretch>
        </p:blipFill>
        <p:spPr>
          <a:xfrm>
            <a:off x="2009869" y="1771320"/>
            <a:ext cx="3803415" cy="215444"/>
          </a:xfrm>
          <a:prstGeom prst="rect">
            <a:avLst/>
          </a:prstGeom>
        </p:spPr>
      </p:pic>
      <p:pic>
        <p:nvPicPr>
          <p:cNvPr id="25" name="Picture 24">
            <a:extLst>
              <a:ext uri="{FF2B5EF4-FFF2-40B4-BE49-F238E27FC236}">
                <a16:creationId xmlns:a16="http://schemas.microsoft.com/office/drawing/2014/main" id="{E5C6E6F8-7B35-7374-1C54-4759005C2A78}"/>
              </a:ext>
            </a:extLst>
          </p:cNvPr>
          <p:cNvPicPr>
            <a:picLocks noChangeAspect="1"/>
          </p:cNvPicPr>
          <p:nvPr/>
        </p:nvPicPr>
        <p:blipFill>
          <a:blip r:embed="rId4"/>
          <a:stretch>
            <a:fillRect/>
          </a:stretch>
        </p:blipFill>
        <p:spPr>
          <a:xfrm>
            <a:off x="2003278" y="2173436"/>
            <a:ext cx="4092722" cy="930764"/>
          </a:xfrm>
          <a:prstGeom prst="rect">
            <a:avLst/>
          </a:prstGeom>
        </p:spPr>
      </p:pic>
    </p:spTree>
    <p:extLst>
      <p:ext uri="{BB962C8B-B14F-4D97-AF65-F5344CB8AC3E}">
        <p14:creationId xmlns:p14="http://schemas.microsoft.com/office/powerpoint/2010/main" val="1411517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5D1413-7701-8B0C-F855-A033F8727862}"/>
              </a:ext>
            </a:extLst>
          </p:cNvPr>
          <p:cNvSpPr txBox="1"/>
          <p:nvPr/>
        </p:nvSpPr>
        <p:spPr>
          <a:xfrm>
            <a:off x="769544" y="977775"/>
            <a:ext cx="8378118" cy="2585323"/>
          </a:xfrm>
          <a:prstGeom prst="rect">
            <a:avLst/>
          </a:prstGeom>
          <a:noFill/>
        </p:spPr>
        <p:txBody>
          <a:bodyPr wrap="square" lIns="91440" tIns="45720" rIns="91440" bIns="45720" rtlCol="0" anchor="t">
            <a:spAutoFit/>
          </a:bodyPr>
          <a:lstStyle/>
          <a:p>
            <a:pPr marL="342900" indent="-342900">
              <a:buAutoNum type="arabicPeriod"/>
            </a:pPr>
            <a:r>
              <a:rPr lang="en-US"/>
              <a:t>Manual schedule – Externalize [Similar to Events OR copy of notification in manual also </a:t>
            </a:r>
          </a:p>
          <a:p>
            <a:pPr marL="342900" indent="-342900">
              <a:buAutoNum type="arabicPeriod"/>
            </a:pPr>
            <a:r>
              <a:rPr lang="en-US"/>
              <a:t>In the notification definition, how the variables to be defined – </a:t>
            </a:r>
          </a:p>
          <a:p>
            <a:pPr marL="800100" lvl="1" indent="-342900">
              <a:buAutoNum type="arabicPeriod"/>
            </a:pPr>
            <a:r>
              <a:rPr lang="en-US"/>
              <a:t>Battery reserve %</a:t>
            </a:r>
          </a:p>
          <a:p>
            <a:pPr marL="800100" lvl="1" indent="-342900">
              <a:buAutoNum type="arabicPeriod"/>
            </a:pPr>
            <a:r>
              <a:rPr lang="en-US"/>
              <a:t>Storm name </a:t>
            </a:r>
          </a:p>
          <a:p>
            <a:pPr marL="342900" indent="-342900">
              <a:buAutoNum type="arabicPeriod"/>
            </a:pPr>
            <a:r>
              <a:rPr lang="en-US"/>
              <a:t>Reports trigger from ENLAM, ENHO – where we can’t edit the templates, and data – how can it be handled</a:t>
            </a:r>
          </a:p>
          <a:p>
            <a:pPr marL="342900" indent="-342900">
              <a:buAutoNum type="arabicPeriod"/>
            </a:pPr>
            <a:r>
              <a:rPr lang="en-US"/>
              <a:t>In-app message, events history, devices page should be part of notification or events</a:t>
            </a:r>
          </a:p>
        </p:txBody>
      </p:sp>
    </p:spTree>
    <p:extLst>
      <p:ext uri="{BB962C8B-B14F-4D97-AF65-F5344CB8AC3E}">
        <p14:creationId xmlns:p14="http://schemas.microsoft.com/office/powerpoint/2010/main" val="2941183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52532-4964-CF2E-879E-EEBAF07ACF2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7C1064F3-A147-9020-B54F-5EA4D8A556DC}"/>
              </a:ext>
            </a:extLst>
          </p:cNvPr>
          <p:cNvPicPr>
            <a:picLocks noChangeAspect="1"/>
          </p:cNvPicPr>
          <p:nvPr/>
        </p:nvPicPr>
        <p:blipFill>
          <a:blip r:embed="rId2"/>
          <a:stretch>
            <a:fillRect/>
          </a:stretch>
        </p:blipFill>
        <p:spPr>
          <a:xfrm>
            <a:off x="149012" y="502963"/>
            <a:ext cx="8358878" cy="6355037"/>
          </a:xfrm>
          <a:prstGeom prst="rect">
            <a:avLst/>
          </a:prstGeom>
        </p:spPr>
      </p:pic>
      <p:sp>
        <p:nvSpPr>
          <p:cNvPr id="2" name="TextBox 1">
            <a:extLst>
              <a:ext uri="{FF2B5EF4-FFF2-40B4-BE49-F238E27FC236}">
                <a16:creationId xmlns:a16="http://schemas.microsoft.com/office/drawing/2014/main" id="{4778C5CA-9D88-03AF-9C0C-2358555D0417}"/>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Notification Service: Interaction between Core Components </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A26B98C8-1A35-D97B-F7E9-7D19862BD215}"/>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pic>
        <p:nvPicPr>
          <p:cNvPr id="6" name="Picture 5">
            <a:extLst>
              <a:ext uri="{FF2B5EF4-FFF2-40B4-BE49-F238E27FC236}">
                <a16:creationId xmlns:a16="http://schemas.microsoft.com/office/drawing/2014/main" id="{7D0172F6-3C68-8E7A-D68A-4C5122CF8647}"/>
              </a:ext>
            </a:extLst>
          </p:cNvPr>
          <p:cNvPicPr>
            <a:picLocks noChangeAspect="1"/>
          </p:cNvPicPr>
          <p:nvPr/>
        </p:nvPicPr>
        <p:blipFill>
          <a:blip r:embed="rId3"/>
          <a:stretch>
            <a:fillRect/>
          </a:stretch>
        </p:blipFill>
        <p:spPr>
          <a:xfrm>
            <a:off x="8674147" y="362698"/>
            <a:ext cx="2507531" cy="943943"/>
          </a:xfrm>
          <a:prstGeom prst="rect">
            <a:avLst/>
          </a:prstGeom>
        </p:spPr>
      </p:pic>
      <p:pic>
        <p:nvPicPr>
          <p:cNvPr id="7" name="Picture 6">
            <a:extLst>
              <a:ext uri="{FF2B5EF4-FFF2-40B4-BE49-F238E27FC236}">
                <a16:creationId xmlns:a16="http://schemas.microsoft.com/office/drawing/2014/main" id="{7A23D5CC-F6CE-0C73-8483-328828B7A3DF}"/>
              </a:ext>
            </a:extLst>
          </p:cNvPr>
          <p:cNvPicPr>
            <a:picLocks noChangeAspect="1"/>
          </p:cNvPicPr>
          <p:nvPr/>
        </p:nvPicPr>
        <p:blipFill>
          <a:blip r:embed="rId4"/>
          <a:stretch>
            <a:fillRect/>
          </a:stretch>
        </p:blipFill>
        <p:spPr>
          <a:xfrm>
            <a:off x="8631387" y="1351417"/>
            <a:ext cx="2619566" cy="1225099"/>
          </a:xfrm>
          <a:prstGeom prst="rect">
            <a:avLst/>
          </a:prstGeom>
        </p:spPr>
      </p:pic>
      <p:pic>
        <p:nvPicPr>
          <p:cNvPr id="8" name="Picture 7">
            <a:extLst>
              <a:ext uri="{FF2B5EF4-FFF2-40B4-BE49-F238E27FC236}">
                <a16:creationId xmlns:a16="http://schemas.microsoft.com/office/drawing/2014/main" id="{B19B5607-6E40-8260-8B8E-83F4DE01A97C}"/>
              </a:ext>
            </a:extLst>
          </p:cNvPr>
          <p:cNvPicPr>
            <a:picLocks noChangeAspect="1"/>
          </p:cNvPicPr>
          <p:nvPr/>
        </p:nvPicPr>
        <p:blipFill>
          <a:blip r:embed="rId5"/>
          <a:stretch>
            <a:fillRect/>
          </a:stretch>
        </p:blipFill>
        <p:spPr>
          <a:xfrm>
            <a:off x="7829454" y="2769079"/>
            <a:ext cx="4213534" cy="1319841"/>
          </a:xfrm>
          <a:prstGeom prst="rect">
            <a:avLst/>
          </a:prstGeom>
        </p:spPr>
      </p:pic>
      <p:pic>
        <p:nvPicPr>
          <p:cNvPr id="10" name="Picture 9">
            <a:extLst>
              <a:ext uri="{FF2B5EF4-FFF2-40B4-BE49-F238E27FC236}">
                <a16:creationId xmlns:a16="http://schemas.microsoft.com/office/drawing/2014/main" id="{4DFD1E0B-F1B1-4521-4EC2-450BB7CA54A1}"/>
              </a:ext>
            </a:extLst>
          </p:cNvPr>
          <p:cNvPicPr>
            <a:picLocks noChangeAspect="1"/>
          </p:cNvPicPr>
          <p:nvPr/>
        </p:nvPicPr>
        <p:blipFill>
          <a:blip r:embed="rId6"/>
          <a:stretch>
            <a:fillRect/>
          </a:stretch>
        </p:blipFill>
        <p:spPr>
          <a:xfrm>
            <a:off x="8434808" y="4213722"/>
            <a:ext cx="3267229" cy="1479500"/>
          </a:xfrm>
          <a:prstGeom prst="rect">
            <a:avLst/>
          </a:prstGeom>
        </p:spPr>
      </p:pic>
    </p:spTree>
    <p:extLst>
      <p:ext uri="{BB962C8B-B14F-4D97-AF65-F5344CB8AC3E}">
        <p14:creationId xmlns:p14="http://schemas.microsoft.com/office/powerpoint/2010/main" val="410214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2">
            <a:extLst>
              <a:ext uri="{FF2B5EF4-FFF2-40B4-BE49-F238E27FC236}">
                <a16:creationId xmlns:a16="http://schemas.microsoft.com/office/drawing/2014/main" id="{9F707854-3D42-C16F-F689-531F0564C037}"/>
              </a:ext>
            </a:extLst>
          </p:cNvPr>
          <p:cNvSpPr>
            <a:spLocks noGrp="1"/>
          </p:cNvSpPr>
          <p:nvPr>
            <p:ph type="title"/>
          </p:nvPr>
        </p:nvSpPr>
        <p:spPr>
          <a:xfrm>
            <a:off x="914400" y="398816"/>
            <a:ext cx="10607040" cy="829056"/>
          </a:xfrm>
        </p:spPr>
        <p:txBody>
          <a:bodyPr>
            <a:normAutofit fontScale="90000"/>
          </a:bodyPr>
          <a:lstStyle/>
          <a:p>
            <a:r>
              <a:rPr lang="en-US" sz="3733" b="1">
                <a:solidFill>
                  <a:srgbClr val="ED7D31"/>
                </a:solidFill>
                <a:latin typeface="Enphase Visuelt"/>
                <a:cs typeface="Calibri"/>
              </a:rPr>
              <a:t>Notification Service: Architecture</a:t>
            </a:r>
            <a:br>
              <a:rPr lang="en-US" sz="3733" b="1">
                <a:solidFill>
                  <a:srgbClr val="ED7D31"/>
                </a:solidFill>
                <a:latin typeface="Enphase Visuelt" panose="020B0503040202040104" pitchFamily="34" charset="0"/>
                <a:cs typeface="Calibri"/>
              </a:rPr>
            </a:br>
            <a:endParaRPr lang="en-US"/>
          </a:p>
        </p:txBody>
      </p:sp>
      <p:pic>
        <p:nvPicPr>
          <p:cNvPr id="1028" name="Picture 4">
            <a:extLst>
              <a:ext uri="{FF2B5EF4-FFF2-40B4-BE49-F238E27FC236}">
                <a16:creationId xmlns:a16="http://schemas.microsoft.com/office/drawing/2014/main" id="{CE96B8AF-B35C-6389-756E-0B9E9A10B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837" y="1088154"/>
            <a:ext cx="11026745" cy="5371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23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BD87C-7A2B-9865-2F6B-B0A51206C06D}"/>
              </a:ext>
            </a:extLst>
          </p:cNvPr>
          <p:cNvSpPr txBox="1"/>
          <p:nvPr/>
        </p:nvSpPr>
        <p:spPr>
          <a:xfrm>
            <a:off x="1506582" y="1071154"/>
            <a:ext cx="5529943" cy="2031325"/>
          </a:xfrm>
          <a:prstGeom prst="rect">
            <a:avLst/>
          </a:prstGeom>
          <a:noFill/>
        </p:spPr>
        <p:txBody>
          <a:bodyPr wrap="square" rtlCol="0">
            <a:spAutoFit/>
          </a:bodyPr>
          <a:lstStyle/>
          <a:p>
            <a:pPr marL="342900" indent="-342900">
              <a:buAutoNum type="arabicPeriod"/>
            </a:pPr>
            <a:r>
              <a:rPr lang="en-US"/>
              <a:t>Logs [Execution logs]</a:t>
            </a:r>
          </a:p>
          <a:p>
            <a:pPr marL="342900" indent="-342900">
              <a:buAutoNum type="arabicPeriod"/>
            </a:pPr>
            <a:r>
              <a:rPr lang="en-US"/>
              <a:t>Audit logs [Change logs from admin]</a:t>
            </a:r>
          </a:p>
          <a:p>
            <a:pPr marL="342900" indent="-342900">
              <a:buAutoNum type="arabicPeriod"/>
            </a:pPr>
            <a:r>
              <a:rPr lang="en-US"/>
              <a:t>Attaching workflow</a:t>
            </a:r>
          </a:p>
          <a:p>
            <a:pPr marL="342900" indent="-342900">
              <a:buAutoNum type="arabicPeriod"/>
            </a:pPr>
            <a:r>
              <a:rPr lang="en-US"/>
              <a:t>Trigger logic to be in calling Module</a:t>
            </a:r>
          </a:p>
          <a:p>
            <a:pPr marL="342900" indent="-342900">
              <a:buAutoNum type="arabicPeriod"/>
            </a:pPr>
            <a:r>
              <a:rPr lang="en-US"/>
              <a:t>Customer Relation </a:t>
            </a:r>
          </a:p>
          <a:p>
            <a:pPr marL="342900" indent="-342900">
              <a:buAutoNum type="arabicPeriod"/>
            </a:pPr>
            <a:endParaRPr lang="en-US"/>
          </a:p>
          <a:p>
            <a:pPr marL="342900" indent="-342900">
              <a:buAutoNum type="arabicPeriod"/>
            </a:pPr>
            <a:endParaRPr lang="en-US"/>
          </a:p>
        </p:txBody>
      </p:sp>
    </p:spTree>
    <p:extLst>
      <p:ext uri="{BB962C8B-B14F-4D97-AF65-F5344CB8AC3E}">
        <p14:creationId xmlns:p14="http://schemas.microsoft.com/office/powerpoint/2010/main" val="3283744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F1BE9-9A34-E5FC-D6C3-15F32B14D3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0779BE-02B6-7078-0113-A342B609EAA9}"/>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Notification Function as Service</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57337AD1-4972-3F5D-9734-410B2F62817E}"/>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9" name="TextBox 8">
            <a:extLst>
              <a:ext uri="{FF2B5EF4-FFF2-40B4-BE49-F238E27FC236}">
                <a16:creationId xmlns:a16="http://schemas.microsoft.com/office/drawing/2014/main" id="{E84E4D36-997D-D2AC-BD32-D0CB3B0E4007}"/>
              </a:ext>
            </a:extLst>
          </p:cNvPr>
          <p:cNvSpPr txBox="1"/>
          <p:nvPr/>
        </p:nvSpPr>
        <p:spPr>
          <a:xfrm>
            <a:off x="166794" y="474784"/>
            <a:ext cx="11874638" cy="4770537"/>
          </a:xfrm>
          <a:prstGeom prst="rect">
            <a:avLst/>
          </a:prstGeom>
          <a:noFill/>
        </p:spPr>
        <p:txBody>
          <a:bodyPr wrap="square" lIns="91440" tIns="45720" rIns="91440" bIns="45720" rtlCol="0" anchor="t">
            <a:spAutoFit/>
          </a:bodyPr>
          <a:lstStyle/>
          <a:p>
            <a:r>
              <a:rPr lang="en-IN" sz="1600">
                <a:latin typeface="Calibri"/>
                <a:ea typeface="Calibri"/>
                <a:cs typeface="Calibri"/>
              </a:rPr>
              <a:t>What is Notification Function as Service?</a:t>
            </a:r>
          </a:p>
          <a:p>
            <a:pPr marL="285750" indent="-285750">
              <a:buFont typeface="Arial" panose="020B0604020202020204" pitchFamily="34" charset="0"/>
              <a:buChar char="•"/>
            </a:pPr>
            <a:r>
              <a:rPr lang="en-IN" sz="1600">
                <a:solidFill>
                  <a:srgbClr val="212121"/>
                </a:solidFill>
                <a:latin typeface="Calibri"/>
                <a:ea typeface="Calibri"/>
                <a:cs typeface="Calibri"/>
              </a:rPr>
              <a:t>C</a:t>
            </a:r>
            <a:r>
              <a:rPr lang="en-IN" sz="1600" u="none" strike="noStrike">
                <a:solidFill>
                  <a:srgbClr val="212121"/>
                </a:solidFill>
                <a:effectLst/>
                <a:latin typeface="Calibri"/>
                <a:ea typeface="Calibri"/>
                <a:cs typeface="Calibri"/>
              </a:rPr>
              <a:t>ommon service for configuring and delivering various forms of communications (In app error/warning messages, Email Notifications, Banners, Push based notifications, Text messages etc)</a:t>
            </a:r>
          </a:p>
          <a:p>
            <a:pPr marL="285750" indent="-285750">
              <a:buFont typeface="Arial" panose="020B0604020202020204" pitchFamily="34" charset="0"/>
              <a:buChar char="•"/>
            </a:pPr>
            <a:r>
              <a:rPr lang="en-IN" sz="1600">
                <a:solidFill>
                  <a:srgbClr val="212121"/>
                </a:solidFill>
                <a:latin typeface="Calibri"/>
                <a:ea typeface="Calibri"/>
                <a:cs typeface="Calibri"/>
              </a:rPr>
              <a:t>Each of the following can be configured in real time</a:t>
            </a:r>
            <a:endParaRPr lang="en-IN" sz="1600">
              <a:latin typeface="Calibri"/>
              <a:ea typeface="Calibri"/>
              <a:cs typeface="Calibri"/>
            </a:endParaRPr>
          </a:p>
          <a:p>
            <a:pPr marL="285750" indent="-285750">
              <a:buFont typeface="Arial" panose="020B0604020202020204" pitchFamily="34" charset="0"/>
              <a:buChar char="•"/>
            </a:pPr>
            <a:endParaRPr lang="en-IN" sz="1600">
              <a:latin typeface="Calibri" panose="020F0502020204030204" pitchFamily="34" charset="0"/>
              <a:cs typeface="Calibri" panose="020F0502020204030204" pitchFamily="34" charset="0"/>
            </a:endParaRPr>
          </a:p>
          <a:p>
            <a:pPr marL="800100" lvl="1" indent="-342900">
              <a:buAutoNum type="arabicPeriod"/>
            </a:pPr>
            <a:r>
              <a:rPr lang="en-US" sz="1600">
                <a:latin typeface="Calibri"/>
                <a:ea typeface="Calibri"/>
                <a:cs typeface="Calibri"/>
              </a:rPr>
              <a:t>Template of the notification </a:t>
            </a:r>
          </a:p>
          <a:p>
            <a:pPr marL="800100" lvl="1" indent="-342900">
              <a:buAutoNum type="arabicPeriod"/>
            </a:pPr>
            <a:r>
              <a:rPr lang="en-US" sz="1600">
                <a:latin typeface="Calibri"/>
                <a:ea typeface="Calibri"/>
                <a:cs typeface="Calibri"/>
              </a:rPr>
              <a:t>Content of the notification</a:t>
            </a:r>
          </a:p>
          <a:p>
            <a:pPr marL="800100" lvl="1" indent="-342900">
              <a:buAutoNum type="arabicPeriod"/>
            </a:pPr>
            <a:r>
              <a:rPr lang="en-US" sz="1600">
                <a:latin typeface="Calibri"/>
                <a:ea typeface="Calibri"/>
                <a:cs typeface="Calibri"/>
              </a:rPr>
              <a:t>Delivery mechanism etc. [</a:t>
            </a:r>
            <a:r>
              <a:rPr lang="en-US" sz="1600" err="1">
                <a:latin typeface="Calibri"/>
                <a:ea typeface="Calibri"/>
                <a:cs typeface="Calibri"/>
              </a:rPr>
              <a:t>Sendgrid</a:t>
            </a:r>
            <a:r>
              <a:rPr lang="en-US" sz="1600">
                <a:latin typeface="Calibri"/>
                <a:ea typeface="Calibri"/>
                <a:cs typeface="Calibri"/>
              </a:rPr>
              <a:t>, </a:t>
            </a:r>
            <a:r>
              <a:rPr lang="en-US" sz="1600" err="1">
                <a:latin typeface="Calibri"/>
                <a:ea typeface="Calibri"/>
                <a:cs typeface="Calibri"/>
              </a:rPr>
              <a:t>Twillio</a:t>
            </a:r>
            <a:r>
              <a:rPr lang="en-US" sz="1600">
                <a:latin typeface="Calibri"/>
                <a:ea typeface="Calibri"/>
                <a:cs typeface="Calibri"/>
              </a:rPr>
              <a:t>]</a:t>
            </a:r>
          </a:p>
          <a:p>
            <a:pPr marL="800100" lvl="1" indent="-342900">
              <a:buAutoNum type="arabicPeriod"/>
            </a:pPr>
            <a:r>
              <a:rPr lang="en-US" sz="1600">
                <a:latin typeface="Calibri"/>
                <a:ea typeface="Calibri"/>
                <a:cs typeface="Calibri"/>
              </a:rPr>
              <a:t>Preference</a:t>
            </a:r>
          </a:p>
          <a:p>
            <a:pPr marL="800100" lvl="1" indent="-342900">
              <a:buAutoNum type="arabicPeriod"/>
            </a:pPr>
            <a:r>
              <a:rPr lang="en-US" sz="1600">
                <a:latin typeface="Calibri"/>
                <a:ea typeface="Calibri"/>
                <a:cs typeface="Calibri"/>
              </a:rPr>
              <a:t>Banner campaigns- configuring and scheduling </a:t>
            </a:r>
            <a:endParaRPr lang="en-IN" sz="1600">
              <a:latin typeface="Calibri"/>
              <a:ea typeface="Calibri"/>
              <a:cs typeface="Calibri"/>
            </a:endParaRPr>
          </a:p>
          <a:p>
            <a:endParaRPr lang="en-IN" sz="1600">
              <a:latin typeface="Calibri" panose="020F0502020204030204" pitchFamily="34" charset="0"/>
              <a:cs typeface="Calibri" panose="020F0502020204030204" pitchFamily="34" charset="0"/>
            </a:endParaRPr>
          </a:p>
          <a:p>
            <a:endParaRPr lang="en-IN" sz="1600">
              <a:latin typeface="Calibri" panose="020F0502020204030204" pitchFamily="34" charset="0"/>
              <a:cs typeface="Calibri" panose="020F0502020204030204" pitchFamily="34" charset="0"/>
            </a:endParaRPr>
          </a:p>
          <a:p>
            <a:r>
              <a:rPr lang="en-IN" sz="1600">
                <a:latin typeface="Calibri"/>
                <a:ea typeface="Calibri"/>
                <a:cs typeface="Calibri"/>
              </a:rPr>
              <a:t>How this helps?</a:t>
            </a:r>
          </a:p>
          <a:p>
            <a:pPr marL="285750" indent="-285750">
              <a:buFont typeface="Arial" panose="020B0604020202020204" pitchFamily="34" charset="0"/>
              <a:buChar char="•"/>
            </a:pPr>
            <a:r>
              <a:rPr lang="en-IN" sz="1600">
                <a:latin typeface="Calibri"/>
                <a:ea typeface="Calibri"/>
                <a:cs typeface="Calibri"/>
              </a:rPr>
              <a:t>Reduces the effort of coding: Streamline notification creation, editing, and scheduling</a:t>
            </a:r>
          </a:p>
          <a:p>
            <a:pPr marL="285750" indent="-285750">
              <a:buFont typeface="Arial" panose="020B0604020202020204" pitchFamily="34" charset="0"/>
              <a:buChar char="•"/>
            </a:pPr>
            <a:r>
              <a:rPr lang="en-IN" sz="1600">
                <a:latin typeface="Calibri"/>
                <a:ea typeface="Calibri"/>
                <a:cs typeface="Calibri"/>
              </a:rPr>
              <a:t>Enables ad-hoc communication: Quickly send targeted notifications as needed</a:t>
            </a:r>
          </a:p>
          <a:p>
            <a:pPr marL="285750" indent="-285750">
              <a:buFont typeface="Arial" panose="020B0604020202020204" pitchFamily="34" charset="0"/>
              <a:buChar char="•"/>
            </a:pPr>
            <a:r>
              <a:rPr lang="en-IN" sz="1600">
                <a:latin typeface="Calibri"/>
                <a:ea typeface="Calibri"/>
                <a:cs typeface="Calibri"/>
              </a:rPr>
              <a:t>Improves scalability and efficiency: Handle large volumes of notifications reliably</a:t>
            </a:r>
          </a:p>
          <a:p>
            <a:endParaRPr lang="en-IN" sz="1600">
              <a:latin typeface="Calibri" panose="020F0502020204030204" pitchFamily="34" charset="0"/>
              <a:cs typeface="Calibri" panose="020F0502020204030204" pitchFamily="34" charset="0"/>
            </a:endParaRPr>
          </a:p>
          <a:p>
            <a:endParaRPr lang="en-IN" sz="1600">
              <a:latin typeface="Calibri" panose="020F0502020204030204" pitchFamily="34" charset="0"/>
              <a:cs typeface="Calibri" panose="020F0502020204030204" pitchFamily="34" charset="0"/>
            </a:endParaRPr>
          </a:p>
          <a:p>
            <a:endParaRPr lang="en-IN"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002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B783C-3FEF-2271-CC67-5076A43038C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DA51BC3E-87B4-2B95-3D1C-555D826547DE}"/>
              </a:ext>
            </a:extLst>
          </p:cNvPr>
          <p:cNvGrpSpPr/>
          <p:nvPr/>
        </p:nvGrpSpPr>
        <p:grpSpPr>
          <a:xfrm>
            <a:off x="1779296" y="724292"/>
            <a:ext cx="6273800" cy="2470785"/>
            <a:chOff x="1779296" y="724292"/>
            <a:chExt cx="6273800" cy="2470785"/>
          </a:xfrm>
        </p:grpSpPr>
        <p:pic>
          <p:nvPicPr>
            <p:cNvPr id="7" name="Picture 6" descr="A screenshot of a application form&#10;&#10;Description automatically generated">
              <a:extLst>
                <a:ext uri="{FF2B5EF4-FFF2-40B4-BE49-F238E27FC236}">
                  <a16:creationId xmlns:a16="http://schemas.microsoft.com/office/drawing/2014/main" id="{1DB231BE-2436-D38D-001B-AB654BCA0C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9296" y="724292"/>
              <a:ext cx="6273800" cy="2470785"/>
            </a:xfrm>
            <a:prstGeom prst="rect">
              <a:avLst/>
            </a:prstGeom>
          </p:spPr>
        </p:pic>
        <p:pic>
          <p:nvPicPr>
            <p:cNvPr id="11" name="Picture 10">
              <a:extLst>
                <a:ext uri="{FF2B5EF4-FFF2-40B4-BE49-F238E27FC236}">
                  <a16:creationId xmlns:a16="http://schemas.microsoft.com/office/drawing/2014/main" id="{ACB4FFC1-F139-A166-498A-46C2AA28ED02}"/>
                </a:ext>
              </a:extLst>
            </p:cNvPr>
            <p:cNvPicPr>
              <a:picLocks noChangeAspect="1"/>
            </p:cNvPicPr>
            <p:nvPr/>
          </p:nvPicPr>
          <p:blipFill>
            <a:blip r:embed="rId3"/>
            <a:stretch>
              <a:fillRect/>
            </a:stretch>
          </p:blipFill>
          <p:spPr>
            <a:xfrm>
              <a:off x="1779296" y="1055110"/>
              <a:ext cx="1005348" cy="1009486"/>
            </a:xfrm>
            <a:prstGeom prst="rect">
              <a:avLst/>
            </a:prstGeom>
          </p:spPr>
        </p:pic>
      </p:grpSp>
      <p:sp>
        <p:nvSpPr>
          <p:cNvPr id="2" name="TextBox 1">
            <a:extLst>
              <a:ext uri="{FF2B5EF4-FFF2-40B4-BE49-F238E27FC236}">
                <a16:creationId xmlns:a16="http://schemas.microsoft.com/office/drawing/2014/main" id="{1855EF7C-7DF8-8834-C44A-22C4C1ECAA47}"/>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3. Notification Definition (2/2) - Creating</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AE87752D-C17F-3123-92A3-BC8F8B13AD64}"/>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pic>
        <p:nvPicPr>
          <p:cNvPr id="10242" name="Picture 2">
            <a:extLst>
              <a:ext uri="{FF2B5EF4-FFF2-40B4-BE49-F238E27FC236}">
                <a16:creationId xmlns:a16="http://schemas.microsoft.com/office/drawing/2014/main" id="{FDDC7480-60B3-20DA-9854-B42845F10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6640" y="754908"/>
            <a:ext cx="1139086" cy="24752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D041224-82F5-0084-5A3B-B0501BF1E75D}"/>
              </a:ext>
            </a:extLst>
          </p:cNvPr>
          <p:cNvSpPr/>
          <p:nvPr/>
        </p:nvSpPr>
        <p:spPr>
          <a:xfrm>
            <a:off x="3891926" y="2434849"/>
            <a:ext cx="786810" cy="255181"/>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1C54806-79BF-B831-459B-421415EC7E04}"/>
              </a:ext>
            </a:extLst>
          </p:cNvPr>
          <p:cNvSpPr txBox="1"/>
          <p:nvPr/>
        </p:nvSpPr>
        <p:spPr>
          <a:xfrm>
            <a:off x="8481654" y="501579"/>
            <a:ext cx="2565574"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Notification Preference Mapping</a:t>
            </a:r>
          </a:p>
        </p:txBody>
      </p:sp>
      <p:sp>
        <p:nvSpPr>
          <p:cNvPr id="16" name="TextBox 15">
            <a:extLst>
              <a:ext uri="{FF2B5EF4-FFF2-40B4-BE49-F238E27FC236}">
                <a16:creationId xmlns:a16="http://schemas.microsoft.com/office/drawing/2014/main" id="{AAAE9DEE-1BBD-60E6-610F-67D81B4F37CE}"/>
              </a:ext>
            </a:extLst>
          </p:cNvPr>
          <p:cNvSpPr txBox="1"/>
          <p:nvPr/>
        </p:nvSpPr>
        <p:spPr>
          <a:xfrm>
            <a:off x="233916" y="3429000"/>
            <a:ext cx="7134446" cy="1446550"/>
          </a:xfrm>
          <a:prstGeom prst="rect">
            <a:avLst/>
          </a:prstGeom>
          <a:noFill/>
        </p:spPr>
        <p:txBody>
          <a:bodyPr wrap="square">
            <a:spAutoFit/>
          </a:bodyPr>
          <a:lstStyle/>
          <a:p>
            <a:r>
              <a:rPr lang="en-IN" sz="1100" b="1" kern="0">
                <a:effectLst/>
                <a:latin typeface="Calibri" panose="020F0502020204030204" pitchFamily="34" charset="0"/>
                <a:ea typeface="Yu Gothic Light" panose="020B0300000000000000" pitchFamily="34" charset="-128"/>
                <a:cs typeface="Arial" panose="020B0604020202020204" pitchFamily="34" charset="0"/>
              </a:rPr>
              <a:t>Based on the above selection of Notification Type and Localisation, child objects will be created and pre-populated:</a:t>
            </a:r>
            <a:endParaRPr lang="en-IN" sz="1200" kern="100">
              <a:effectLst/>
              <a:latin typeface="Aptos" panose="020B0004020202020204" pitchFamily="34" charset="0"/>
              <a:ea typeface="Aptos" panose="020B0004020202020204" pitchFamily="34" charset="0"/>
              <a:cs typeface="Arial" panose="020B0604020202020204" pitchFamily="34" charset="0"/>
            </a:endParaRPr>
          </a:p>
          <a:p>
            <a:r>
              <a:rPr lang="en-IN" sz="1100" kern="0">
                <a:effectLst/>
                <a:latin typeface="Calibri" panose="020F0502020204030204" pitchFamily="34" charset="0"/>
                <a:ea typeface="Yu Gothic Light" panose="020B0300000000000000" pitchFamily="34" charset="-128"/>
                <a:cs typeface="Arial" panose="020B0604020202020204" pitchFamily="34" charset="0"/>
              </a:rPr>
              <a:t> </a:t>
            </a:r>
            <a:endParaRPr lang="en-IN" sz="12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buSzPts val="1000"/>
              <a:buFont typeface="Symbol" pitchFamily="2" charset="2"/>
              <a:buChar char=""/>
              <a:tabLst>
                <a:tab pos="457200" algn="l"/>
              </a:tabLst>
            </a:pPr>
            <a:r>
              <a:rPr lang="en-IN" sz="1100" kern="0">
                <a:effectLst/>
                <a:latin typeface="Calibri" panose="020F0502020204030204" pitchFamily="34" charset="0"/>
                <a:ea typeface="Yu Gothic Light" panose="020B0300000000000000" pitchFamily="34" charset="-128"/>
                <a:cs typeface="Arial" panose="020B0604020202020204" pitchFamily="34" charset="0"/>
              </a:rPr>
              <a:t>Purpose: Manage child objects associated with notifications.</a:t>
            </a:r>
            <a:endParaRPr lang="en-IN" sz="12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buSzPts val="1000"/>
              <a:buFont typeface="Symbol" pitchFamily="2" charset="2"/>
              <a:buChar char=""/>
              <a:tabLst>
                <a:tab pos="457200" algn="l"/>
              </a:tabLst>
            </a:pPr>
            <a:r>
              <a:rPr lang="en-IN" sz="1100" kern="0">
                <a:effectLst/>
                <a:latin typeface="Calibri" panose="020F0502020204030204" pitchFamily="34" charset="0"/>
                <a:ea typeface="Yu Gothic Light" panose="020B0300000000000000" pitchFamily="34" charset="-128"/>
                <a:cs typeface="Arial" panose="020B0604020202020204" pitchFamily="34" charset="0"/>
              </a:rPr>
              <a:t>Fields:</a:t>
            </a:r>
            <a:endParaRPr lang="en-IN" sz="12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buSzPts val="1000"/>
              <a:buFont typeface="Courier New" panose="02070309020205020404" pitchFamily="49" charset="0"/>
              <a:buChar char="o"/>
              <a:tabLst>
                <a:tab pos="914400" algn="l"/>
              </a:tabLst>
            </a:pPr>
            <a:r>
              <a:rPr lang="en-IN" sz="1100" kern="0">
                <a:effectLst/>
                <a:latin typeface="Calibri" panose="020F0502020204030204" pitchFamily="34" charset="0"/>
                <a:ea typeface="Yu Gothic Light" panose="020B0300000000000000" pitchFamily="34" charset="-128"/>
                <a:cs typeface="Times New Roman" panose="02020603050405020304" pitchFamily="18" charset="0"/>
              </a:rPr>
              <a:t>Notification Type: Each notification type is listed as a separate entry with template.</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100" kern="0">
                <a:effectLst/>
                <a:latin typeface="Calibri" panose="020F0502020204030204" pitchFamily="34" charset="0"/>
                <a:ea typeface="Yu Gothic Light" panose="020B0300000000000000" pitchFamily="34" charset="-128"/>
                <a:cs typeface="Times New Roman" panose="02020603050405020304" pitchFamily="18" charset="0"/>
              </a:rPr>
              <a:t>Message Content: Input localized content for different regions.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100" kern="0">
                <a:effectLst/>
                <a:latin typeface="Calibri" panose="020F0502020204030204" pitchFamily="34" charset="0"/>
                <a:ea typeface="Yu Gothic Light" panose="020B0300000000000000" pitchFamily="34" charset="-128"/>
                <a:cs typeface="Times New Roman" panose="02020603050405020304" pitchFamily="18" charset="0"/>
              </a:rPr>
              <a:t>Action Items: Define actions available to the recipient (e.g., CTA, Dismiss).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100" kern="0">
                <a:effectLst/>
                <a:latin typeface="Calibri" panose="020F0502020204030204" pitchFamily="34" charset="0"/>
                <a:ea typeface="Yu Gothic Light" panose="020B0300000000000000" pitchFamily="34" charset="-128"/>
                <a:cs typeface="Times New Roman" panose="02020603050405020304" pitchFamily="18" charset="0"/>
              </a:rPr>
              <a:t>Language: Dropdown to select the language for the content.</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0EF0954C-E91E-7800-1429-A46333F59AC0}"/>
              </a:ext>
            </a:extLst>
          </p:cNvPr>
          <p:cNvSpPr/>
          <p:nvPr/>
        </p:nvSpPr>
        <p:spPr>
          <a:xfrm>
            <a:off x="233916" y="510363"/>
            <a:ext cx="11376837" cy="2796359"/>
          </a:xfrm>
          <a:prstGeom prst="rect">
            <a:avLst/>
          </a:prstGeom>
          <a:noFill/>
          <a:ln w="1270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A772524-38D5-07FF-BF86-6B64CF91FEC1}"/>
              </a:ext>
            </a:extLst>
          </p:cNvPr>
          <p:cNvSpPr txBox="1"/>
          <p:nvPr/>
        </p:nvSpPr>
        <p:spPr>
          <a:xfrm>
            <a:off x="356141" y="1547276"/>
            <a:ext cx="1006814" cy="584775"/>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Master </a:t>
            </a:r>
            <a:br>
              <a:rPr lang="en-US" sz="1600">
                <a:latin typeface="Calibri" panose="020F0502020204030204" pitchFamily="34" charset="0"/>
                <a:cs typeface="Calibri" panose="020F0502020204030204" pitchFamily="34" charset="0"/>
              </a:rPr>
            </a:br>
            <a:r>
              <a:rPr lang="en-US" sz="1600">
                <a:latin typeface="Calibri" panose="020F0502020204030204" pitchFamily="34" charset="0"/>
                <a:cs typeface="Calibri" panose="020F0502020204030204" pitchFamily="34" charset="0"/>
              </a:rPr>
              <a:t>Definition</a:t>
            </a:r>
          </a:p>
        </p:txBody>
      </p:sp>
      <p:sp>
        <p:nvSpPr>
          <p:cNvPr id="20" name="TextBox 19">
            <a:extLst>
              <a:ext uri="{FF2B5EF4-FFF2-40B4-BE49-F238E27FC236}">
                <a16:creationId xmlns:a16="http://schemas.microsoft.com/office/drawing/2014/main" id="{2F1FC8D9-4784-DDD7-224F-594B057DACE5}"/>
              </a:ext>
            </a:extLst>
          </p:cNvPr>
          <p:cNvSpPr txBox="1"/>
          <p:nvPr/>
        </p:nvSpPr>
        <p:spPr>
          <a:xfrm>
            <a:off x="2977526" y="5295015"/>
            <a:ext cx="1307805" cy="246221"/>
          </a:xfrm>
          <a:prstGeom prst="rect">
            <a:avLst/>
          </a:prstGeom>
          <a:noFill/>
        </p:spPr>
        <p:txBody>
          <a:bodyPr wrap="square" rtlCol="0">
            <a:spAutoFit/>
          </a:bodyPr>
          <a:lstStyle/>
          <a:p>
            <a:r>
              <a:rPr lang="en-US" sz="1000">
                <a:solidFill>
                  <a:srgbClr val="295171"/>
                </a:solidFill>
                <a:latin typeface="Visuelt Pro" panose="020B0503040202040104" pitchFamily="34" charset="0"/>
                <a:cs typeface="Calibri" panose="020F0502020204030204" pitchFamily="34" charset="0"/>
              </a:rPr>
              <a:t>HO Notification</a:t>
            </a:r>
          </a:p>
        </p:txBody>
      </p:sp>
      <p:sp>
        <p:nvSpPr>
          <p:cNvPr id="22" name="TextBox 21">
            <a:extLst>
              <a:ext uri="{FF2B5EF4-FFF2-40B4-BE49-F238E27FC236}">
                <a16:creationId xmlns:a16="http://schemas.microsoft.com/office/drawing/2014/main" id="{B47AEA66-92F9-BC79-8A33-2D8A63F3CE05}"/>
              </a:ext>
            </a:extLst>
          </p:cNvPr>
          <p:cNvSpPr txBox="1"/>
          <p:nvPr/>
        </p:nvSpPr>
        <p:spPr>
          <a:xfrm>
            <a:off x="8937623" y="5243334"/>
            <a:ext cx="1653635" cy="246221"/>
          </a:xfrm>
          <a:prstGeom prst="rect">
            <a:avLst/>
          </a:prstGeom>
          <a:noFill/>
        </p:spPr>
        <p:txBody>
          <a:bodyPr wrap="square" rtlCol="0">
            <a:spAutoFit/>
          </a:bodyPr>
          <a:lstStyle/>
          <a:p>
            <a:r>
              <a:rPr lang="en-US" sz="1000">
                <a:solidFill>
                  <a:srgbClr val="295171"/>
                </a:solidFill>
                <a:latin typeface="Visuelt Pro" panose="020B0503040202040104" pitchFamily="34" charset="0"/>
                <a:cs typeface="Calibri" panose="020F0502020204030204" pitchFamily="34" charset="0"/>
              </a:rPr>
              <a:t>Installer Notification</a:t>
            </a:r>
          </a:p>
        </p:txBody>
      </p:sp>
      <p:sp>
        <p:nvSpPr>
          <p:cNvPr id="23" name="Rectangle 22">
            <a:extLst>
              <a:ext uri="{FF2B5EF4-FFF2-40B4-BE49-F238E27FC236}">
                <a16:creationId xmlns:a16="http://schemas.microsoft.com/office/drawing/2014/main" id="{F4181AD7-FB76-14E9-9247-D97EFE9E579E}"/>
              </a:ext>
            </a:extLst>
          </p:cNvPr>
          <p:cNvSpPr/>
          <p:nvPr/>
        </p:nvSpPr>
        <p:spPr>
          <a:xfrm>
            <a:off x="8428489" y="5252483"/>
            <a:ext cx="544986" cy="2051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14FAF57-C52B-4A52-ADAA-ED2083B1A123}"/>
              </a:ext>
            </a:extLst>
          </p:cNvPr>
          <p:cNvSpPr txBox="1"/>
          <p:nvPr/>
        </p:nvSpPr>
        <p:spPr>
          <a:xfrm>
            <a:off x="8370309" y="5253969"/>
            <a:ext cx="1653635" cy="230832"/>
          </a:xfrm>
          <a:prstGeom prst="rect">
            <a:avLst/>
          </a:prstGeom>
          <a:noFill/>
        </p:spPr>
        <p:txBody>
          <a:bodyPr wrap="square" rtlCol="0">
            <a:spAutoFit/>
          </a:bodyPr>
          <a:lstStyle/>
          <a:p>
            <a:r>
              <a:rPr lang="en-US" sz="900">
                <a:solidFill>
                  <a:srgbClr val="295171"/>
                </a:solidFill>
                <a:latin typeface="Visuelt Pro" panose="020B0503040202040104" pitchFamily="34" charset="0"/>
                <a:cs typeface="Calibri" panose="020F0502020204030204" pitchFamily="34" charset="0"/>
              </a:rPr>
              <a:t>[Step 3/3]</a:t>
            </a:r>
          </a:p>
        </p:txBody>
      </p:sp>
      <p:pic>
        <p:nvPicPr>
          <p:cNvPr id="4" name="Picture 3">
            <a:extLst>
              <a:ext uri="{FF2B5EF4-FFF2-40B4-BE49-F238E27FC236}">
                <a16:creationId xmlns:a16="http://schemas.microsoft.com/office/drawing/2014/main" id="{FF5A6059-84A1-BFE1-7C01-4823EEF3F26F}"/>
              </a:ext>
            </a:extLst>
          </p:cNvPr>
          <p:cNvPicPr>
            <a:picLocks noChangeAspect="1"/>
          </p:cNvPicPr>
          <p:nvPr/>
        </p:nvPicPr>
        <p:blipFill>
          <a:blip r:embed="rId5"/>
          <a:stretch>
            <a:fillRect/>
          </a:stretch>
        </p:blipFill>
        <p:spPr>
          <a:xfrm>
            <a:off x="3891926" y="1919643"/>
            <a:ext cx="2434363" cy="144952"/>
          </a:xfrm>
          <a:prstGeom prst="rect">
            <a:avLst/>
          </a:prstGeom>
        </p:spPr>
      </p:pic>
      <p:pic>
        <p:nvPicPr>
          <p:cNvPr id="6" name="Picture 5">
            <a:extLst>
              <a:ext uri="{FF2B5EF4-FFF2-40B4-BE49-F238E27FC236}">
                <a16:creationId xmlns:a16="http://schemas.microsoft.com/office/drawing/2014/main" id="{178EC672-0A9C-035B-095F-B126A14A6EB6}"/>
              </a:ext>
            </a:extLst>
          </p:cNvPr>
          <p:cNvPicPr>
            <a:picLocks noChangeAspect="1"/>
          </p:cNvPicPr>
          <p:nvPr/>
        </p:nvPicPr>
        <p:blipFill>
          <a:blip r:embed="rId6"/>
          <a:stretch>
            <a:fillRect/>
          </a:stretch>
        </p:blipFill>
        <p:spPr>
          <a:xfrm>
            <a:off x="3085580" y="2244052"/>
            <a:ext cx="3730772" cy="117320"/>
          </a:xfrm>
          <a:prstGeom prst="rect">
            <a:avLst/>
          </a:prstGeom>
        </p:spPr>
      </p:pic>
      <p:cxnSp>
        <p:nvCxnSpPr>
          <p:cNvPr id="10" name="Elbow Connector 9">
            <a:extLst>
              <a:ext uri="{FF2B5EF4-FFF2-40B4-BE49-F238E27FC236}">
                <a16:creationId xmlns:a16="http://schemas.microsoft.com/office/drawing/2014/main" id="{17F9E766-3DEC-CEBF-C905-CE21DDAA50B9}"/>
              </a:ext>
            </a:extLst>
          </p:cNvPr>
          <p:cNvCxnSpPr>
            <a:cxnSpLocks/>
          </p:cNvCxnSpPr>
          <p:nvPr/>
        </p:nvCxnSpPr>
        <p:spPr>
          <a:xfrm flipV="1">
            <a:off x="4678736" y="1871324"/>
            <a:ext cx="4347904" cy="563525"/>
          </a:xfrm>
          <a:prstGeom prst="bentConnector3">
            <a:avLst>
              <a:gd name="adj1" fmla="val 38996"/>
            </a:avLst>
          </a:prstGeom>
          <a:ln w="127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2662E08-53D8-1AF3-1473-019AA6590EE0}"/>
              </a:ext>
            </a:extLst>
          </p:cNvPr>
          <p:cNvPicPr>
            <a:picLocks noChangeAspect="1"/>
          </p:cNvPicPr>
          <p:nvPr/>
        </p:nvPicPr>
        <p:blipFill>
          <a:blip r:embed="rId7"/>
          <a:stretch>
            <a:fillRect/>
          </a:stretch>
        </p:blipFill>
        <p:spPr>
          <a:xfrm>
            <a:off x="3891927" y="2089799"/>
            <a:ext cx="1765924" cy="156585"/>
          </a:xfrm>
          <a:prstGeom prst="rect">
            <a:avLst/>
          </a:prstGeom>
        </p:spPr>
      </p:pic>
      <p:grpSp>
        <p:nvGrpSpPr>
          <p:cNvPr id="15" name="Group 14">
            <a:extLst>
              <a:ext uri="{FF2B5EF4-FFF2-40B4-BE49-F238E27FC236}">
                <a16:creationId xmlns:a16="http://schemas.microsoft.com/office/drawing/2014/main" id="{1421A1CA-B4B4-A2CE-F542-B65CD97F683E}"/>
              </a:ext>
            </a:extLst>
          </p:cNvPr>
          <p:cNvGrpSpPr/>
          <p:nvPr/>
        </p:nvGrpSpPr>
        <p:grpSpPr>
          <a:xfrm>
            <a:off x="233916" y="4999197"/>
            <a:ext cx="5731510" cy="1398270"/>
            <a:chOff x="233916" y="4999197"/>
            <a:chExt cx="5731510" cy="1398270"/>
          </a:xfrm>
        </p:grpSpPr>
        <p:pic>
          <p:nvPicPr>
            <p:cNvPr id="19" name="Picture 18" descr="A screenshot of a web page&#10;&#10;Description automatically generated">
              <a:extLst>
                <a:ext uri="{FF2B5EF4-FFF2-40B4-BE49-F238E27FC236}">
                  <a16:creationId xmlns:a16="http://schemas.microsoft.com/office/drawing/2014/main" id="{BAF7622A-9C51-3E86-BD4B-22FBA1B020CE}"/>
                </a:ext>
              </a:extLst>
            </p:cNvPr>
            <p:cNvPicPr>
              <a:picLocks noChangeAspect="1"/>
            </p:cNvPicPr>
            <p:nvPr/>
          </p:nvPicPr>
          <p:blipFill rotWithShape="1">
            <a:blip r:embed="rId8"/>
            <a:srcRect b="29660"/>
            <a:stretch/>
          </p:blipFill>
          <p:spPr bwMode="auto">
            <a:xfrm>
              <a:off x="233916" y="4999197"/>
              <a:ext cx="5731510" cy="139827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44ABBE6F-08EE-CC42-9713-36C37F13665A}"/>
                </a:ext>
              </a:extLst>
            </p:cNvPr>
            <p:cNvPicPr>
              <a:picLocks noChangeAspect="1"/>
            </p:cNvPicPr>
            <p:nvPr/>
          </p:nvPicPr>
          <p:blipFill>
            <a:blip r:embed="rId3"/>
            <a:stretch>
              <a:fillRect/>
            </a:stretch>
          </p:blipFill>
          <p:spPr>
            <a:xfrm>
              <a:off x="254057" y="5244974"/>
              <a:ext cx="882033" cy="885662"/>
            </a:xfrm>
            <a:prstGeom prst="rect">
              <a:avLst/>
            </a:prstGeom>
          </p:spPr>
        </p:pic>
      </p:grpSp>
      <p:grpSp>
        <p:nvGrpSpPr>
          <p:cNvPr id="26" name="Group 25">
            <a:extLst>
              <a:ext uri="{FF2B5EF4-FFF2-40B4-BE49-F238E27FC236}">
                <a16:creationId xmlns:a16="http://schemas.microsoft.com/office/drawing/2014/main" id="{DEF3FA72-C055-F7F5-F514-DC459DABC730}"/>
              </a:ext>
            </a:extLst>
          </p:cNvPr>
          <p:cNvGrpSpPr/>
          <p:nvPr/>
        </p:nvGrpSpPr>
        <p:grpSpPr>
          <a:xfrm>
            <a:off x="6160885" y="4958151"/>
            <a:ext cx="5731510" cy="1398270"/>
            <a:chOff x="6160885" y="4958151"/>
            <a:chExt cx="5731510" cy="1398270"/>
          </a:xfrm>
        </p:grpSpPr>
        <p:pic>
          <p:nvPicPr>
            <p:cNvPr id="21" name="Picture 20" descr="A screenshot of a web page&#10;&#10;Description automatically generated">
              <a:extLst>
                <a:ext uri="{FF2B5EF4-FFF2-40B4-BE49-F238E27FC236}">
                  <a16:creationId xmlns:a16="http://schemas.microsoft.com/office/drawing/2014/main" id="{774310CC-346D-3048-8B3B-1A67080525B1}"/>
                </a:ext>
              </a:extLst>
            </p:cNvPr>
            <p:cNvPicPr>
              <a:picLocks noChangeAspect="1"/>
            </p:cNvPicPr>
            <p:nvPr/>
          </p:nvPicPr>
          <p:blipFill rotWithShape="1">
            <a:blip r:embed="rId8"/>
            <a:srcRect b="29660"/>
            <a:stretch/>
          </p:blipFill>
          <p:spPr bwMode="auto">
            <a:xfrm>
              <a:off x="6160885" y="4958151"/>
              <a:ext cx="5731510" cy="1398270"/>
            </a:xfrm>
            <a:prstGeom prst="rect">
              <a:avLst/>
            </a:prstGeom>
            <a:ln>
              <a:noFill/>
            </a:ln>
            <a:extLst>
              <a:ext uri="{53640926-AAD7-44D8-BBD7-CCE9431645EC}">
                <a14:shadowObscured xmlns:a14="http://schemas.microsoft.com/office/drawing/2010/main"/>
              </a:ext>
            </a:extLst>
          </p:spPr>
        </p:pic>
        <p:pic>
          <p:nvPicPr>
            <p:cNvPr id="25" name="Picture 24">
              <a:extLst>
                <a:ext uri="{FF2B5EF4-FFF2-40B4-BE49-F238E27FC236}">
                  <a16:creationId xmlns:a16="http://schemas.microsoft.com/office/drawing/2014/main" id="{34CFA2DD-E62A-11CD-73A0-4A8CE80BC140}"/>
                </a:ext>
              </a:extLst>
            </p:cNvPr>
            <p:cNvPicPr>
              <a:picLocks noChangeAspect="1"/>
            </p:cNvPicPr>
            <p:nvPr/>
          </p:nvPicPr>
          <p:blipFill>
            <a:blip r:embed="rId3"/>
            <a:stretch>
              <a:fillRect/>
            </a:stretch>
          </p:blipFill>
          <p:spPr>
            <a:xfrm>
              <a:off x="6187139" y="5214455"/>
              <a:ext cx="882033" cy="885662"/>
            </a:xfrm>
            <a:prstGeom prst="rect">
              <a:avLst/>
            </a:prstGeom>
          </p:spPr>
        </p:pic>
      </p:grpSp>
      <p:sp>
        <p:nvSpPr>
          <p:cNvPr id="5" name="TextBox 4">
            <a:extLst>
              <a:ext uri="{FF2B5EF4-FFF2-40B4-BE49-F238E27FC236}">
                <a16:creationId xmlns:a16="http://schemas.microsoft.com/office/drawing/2014/main" id="{47B1B716-6CB6-4258-E38A-B122C1EF379B}"/>
              </a:ext>
            </a:extLst>
          </p:cNvPr>
          <p:cNvSpPr txBox="1"/>
          <p:nvPr/>
        </p:nvSpPr>
        <p:spPr>
          <a:xfrm>
            <a:off x="7463151" y="2631347"/>
            <a:ext cx="3309352" cy="1200329"/>
          </a:xfrm>
          <a:prstGeom prst="rect">
            <a:avLst/>
          </a:prstGeom>
          <a:noFill/>
        </p:spPr>
        <p:txBody>
          <a:bodyPr wrap="square" rtlCol="0">
            <a:spAutoFit/>
          </a:bodyPr>
          <a:lstStyle/>
          <a:p>
            <a:pPr marL="285750" indent="-285750">
              <a:buFont typeface="Arial" panose="020B0604020202020204" pitchFamily="34" charset="0"/>
              <a:buChar char="•"/>
            </a:pPr>
            <a:r>
              <a:rPr lang="en-US">
                <a:highlight>
                  <a:srgbClr val="FFFF00"/>
                </a:highlight>
              </a:rPr>
              <a:t>Remove locale</a:t>
            </a:r>
          </a:p>
          <a:p>
            <a:pPr marL="285750" indent="-285750">
              <a:buFont typeface="Arial" panose="020B0604020202020204" pitchFamily="34" charset="0"/>
              <a:buChar char="•"/>
            </a:pPr>
            <a:r>
              <a:rPr lang="en-US">
                <a:highlight>
                  <a:srgbClr val="FFFF00"/>
                </a:highlight>
              </a:rPr>
              <a:t>Same preference mapping</a:t>
            </a:r>
          </a:p>
          <a:p>
            <a:pPr marL="285750" indent="-285750">
              <a:buFont typeface="Arial" panose="020B0604020202020204" pitchFamily="34" charset="0"/>
              <a:buChar char="•"/>
            </a:pPr>
            <a:r>
              <a:rPr lang="en-US">
                <a:highlight>
                  <a:srgbClr val="FFFF00"/>
                </a:highlight>
              </a:rPr>
              <a:t>Drop down for Applicable for and applicable </a:t>
            </a:r>
            <a:r>
              <a:rPr lang="en-US" err="1">
                <a:highlight>
                  <a:srgbClr val="FFFF00"/>
                </a:highlight>
              </a:rPr>
              <a:t>notfication</a:t>
            </a:r>
            <a:endParaRPr lang="en-US">
              <a:highlight>
                <a:srgbClr val="FFFF00"/>
              </a:highlight>
            </a:endParaRPr>
          </a:p>
        </p:txBody>
      </p:sp>
      <p:sp>
        <p:nvSpPr>
          <p:cNvPr id="27" name="TextBox 26">
            <a:extLst>
              <a:ext uri="{FF2B5EF4-FFF2-40B4-BE49-F238E27FC236}">
                <a16:creationId xmlns:a16="http://schemas.microsoft.com/office/drawing/2014/main" id="{2659134C-625D-6A43-891A-5FDAA5DA59A0}"/>
              </a:ext>
            </a:extLst>
          </p:cNvPr>
          <p:cNvSpPr txBox="1"/>
          <p:nvPr/>
        </p:nvSpPr>
        <p:spPr>
          <a:xfrm>
            <a:off x="3801139" y="3873651"/>
            <a:ext cx="3309352" cy="2308324"/>
          </a:xfrm>
          <a:prstGeom prst="rect">
            <a:avLst/>
          </a:prstGeom>
          <a:noFill/>
        </p:spPr>
        <p:txBody>
          <a:bodyPr wrap="square" rtlCol="0">
            <a:spAutoFit/>
          </a:bodyPr>
          <a:lstStyle/>
          <a:p>
            <a:pPr marL="285750" indent="-285750">
              <a:buFont typeface="Arial" panose="020B0604020202020204" pitchFamily="34" charset="0"/>
              <a:buChar char="•"/>
            </a:pPr>
            <a:r>
              <a:rPr lang="en-US">
                <a:highlight>
                  <a:srgbClr val="FFFF00"/>
                </a:highlight>
              </a:rPr>
              <a:t>Take an example of PUSH</a:t>
            </a:r>
          </a:p>
          <a:p>
            <a:pPr marL="285750" indent="-285750">
              <a:buFont typeface="Arial" panose="020B0604020202020204" pitchFamily="34" charset="0"/>
              <a:buChar char="•"/>
            </a:pPr>
            <a:r>
              <a:rPr lang="en-US">
                <a:highlight>
                  <a:srgbClr val="FFFF00"/>
                </a:highlight>
              </a:rPr>
              <a:t>Template – should have drop down right?</a:t>
            </a:r>
          </a:p>
          <a:p>
            <a:pPr marL="285750" indent="-285750">
              <a:buFont typeface="Arial" panose="020B0604020202020204" pitchFamily="34" charset="0"/>
              <a:buChar char="•"/>
            </a:pPr>
            <a:r>
              <a:rPr lang="en-US">
                <a:highlight>
                  <a:srgbClr val="FFFF00"/>
                </a:highlight>
              </a:rPr>
              <a:t>Locale is here already</a:t>
            </a:r>
          </a:p>
          <a:p>
            <a:pPr marL="285750" indent="-285750">
              <a:buFont typeface="Arial" panose="020B0604020202020204" pitchFamily="34" charset="0"/>
              <a:buChar char="•"/>
            </a:pPr>
            <a:r>
              <a:rPr lang="en-US">
                <a:highlight>
                  <a:srgbClr val="FFFF00"/>
                </a:highlight>
              </a:rPr>
              <a:t>Customer Relation needed to be added here </a:t>
            </a:r>
          </a:p>
          <a:p>
            <a:pPr marL="742950" lvl="1" indent="-285750">
              <a:buFont typeface="Arial" panose="020B0604020202020204" pitchFamily="34" charset="0"/>
              <a:buChar char="•"/>
            </a:pPr>
            <a:r>
              <a:rPr lang="en-US">
                <a:highlight>
                  <a:srgbClr val="FFFF00"/>
                </a:highlight>
              </a:rPr>
              <a:t>HO</a:t>
            </a:r>
          </a:p>
          <a:p>
            <a:pPr marL="742950" lvl="1" indent="-285750">
              <a:buFont typeface="Arial" panose="020B0604020202020204" pitchFamily="34" charset="0"/>
              <a:buChar char="•"/>
            </a:pPr>
            <a:r>
              <a:rPr lang="en-US">
                <a:highlight>
                  <a:srgbClr val="FFFF00"/>
                </a:highlight>
              </a:rPr>
              <a:t>Installer </a:t>
            </a:r>
          </a:p>
        </p:txBody>
      </p:sp>
    </p:spTree>
    <p:extLst>
      <p:ext uri="{BB962C8B-B14F-4D97-AF65-F5344CB8AC3E}">
        <p14:creationId xmlns:p14="http://schemas.microsoft.com/office/powerpoint/2010/main" val="2500217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EFF19-65AE-B8A9-F909-592B9C8F6F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7AE8F3-5F21-24E7-8E09-96635CC6A2ED}"/>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b="1">
                <a:solidFill>
                  <a:srgbClr val="ED7D31"/>
                </a:solidFill>
                <a:latin typeface="Enphase Visuelt"/>
                <a:cs typeface="Calibri"/>
              </a:rPr>
              <a:t>4</a:t>
            </a:r>
            <a:r>
              <a:rPr kumimoji="0" lang="en-US" sz="1800" b="1" i="0" u="none" strike="noStrike" kern="1200" cap="none" spc="0" normalizeH="0" baseline="0" noProof="0">
                <a:ln>
                  <a:noFill/>
                </a:ln>
                <a:solidFill>
                  <a:srgbClr val="ED7D31"/>
                </a:solidFill>
                <a:effectLst/>
                <a:uLnTx/>
                <a:uFillTx/>
                <a:latin typeface="Enphase Visuelt"/>
                <a:ea typeface="+mn-ea"/>
                <a:cs typeface="Calibri"/>
              </a:rPr>
              <a:t>. Notification Scheduler</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F15D5E3E-D659-4A13-8CF8-9007BC3AD5C7}"/>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26" name="TextBox 25">
            <a:extLst>
              <a:ext uri="{FF2B5EF4-FFF2-40B4-BE49-F238E27FC236}">
                <a16:creationId xmlns:a16="http://schemas.microsoft.com/office/drawing/2014/main" id="{B7AF3BE5-9C2F-E605-1628-21EB8F2B130D}"/>
              </a:ext>
            </a:extLst>
          </p:cNvPr>
          <p:cNvSpPr txBox="1"/>
          <p:nvPr/>
        </p:nvSpPr>
        <p:spPr>
          <a:xfrm>
            <a:off x="191384" y="202618"/>
            <a:ext cx="11594757" cy="1600438"/>
          </a:xfrm>
          <a:prstGeom prst="rect">
            <a:avLst/>
          </a:prstGeom>
          <a:noFill/>
        </p:spPr>
        <p:txBody>
          <a:bodyPr wrap="square">
            <a:spAutoFit/>
          </a:bodyPr>
          <a:lstStyle/>
          <a:p>
            <a:pPr lvl="0">
              <a:buSzPts val="1000"/>
              <a:tabLst>
                <a:tab pos="457200" algn="l"/>
              </a:tabLst>
            </a:pPr>
            <a:r>
              <a:rPr lang="en-IN" sz="1400" b="1" kern="0">
                <a:effectLst/>
                <a:latin typeface="Calibri" panose="020F0502020204030204" pitchFamily="34" charset="0"/>
                <a:ea typeface="Yu Gothic Light" panose="020B0300000000000000" pitchFamily="34" charset="-128"/>
                <a:cs typeface="Calibri" panose="020F0502020204030204" pitchFamily="34" charset="0"/>
              </a:rPr>
              <a:t>Purpose: </a:t>
            </a:r>
            <a:r>
              <a:rPr lang="en-IN" sz="1400" kern="0">
                <a:effectLst/>
                <a:latin typeface="Calibri" panose="020F0502020204030204" pitchFamily="34" charset="0"/>
                <a:ea typeface="Yu Gothic Light" panose="020B0300000000000000" pitchFamily="34" charset="-128"/>
                <a:cs typeface="Calibri" panose="020F0502020204030204" pitchFamily="34" charset="0"/>
              </a:rPr>
              <a:t>P</a:t>
            </a:r>
            <a:r>
              <a:rPr lang="en-IN" sz="1400">
                <a:latin typeface="Calibri" panose="020F0502020204030204" pitchFamily="34" charset="0"/>
                <a:cs typeface="Calibri" panose="020F0502020204030204" pitchFamily="34" charset="0"/>
              </a:rPr>
              <a:t>rovide a centralized interface for managing and automating the scheduling of notifications. It allows administrators to define when and how notifications are sent to users or systems, ensuring that timely and relevant information is delivered based on specific criteria.</a:t>
            </a:r>
            <a:endParaRPr lang="en-IN" sz="1400" kern="0">
              <a:effectLst/>
              <a:latin typeface="Calibri" panose="020F0502020204030204" pitchFamily="34" charset="0"/>
              <a:ea typeface="Yu Gothic Light" panose="020B0300000000000000" pitchFamily="34" charset="-128"/>
              <a:cs typeface="Calibri" panose="020F0502020204030204" pitchFamily="34" charset="0"/>
            </a:endParaRPr>
          </a:p>
          <a:p>
            <a:pPr marL="342900" lvl="0" indent="-342900">
              <a:buSzPts val="1000"/>
              <a:buFont typeface="+mj-lt"/>
              <a:buAutoNum type="arabicPeriod"/>
              <a:tabLst>
                <a:tab pos="457200" algn="l"/>
              </a:tabLst>
            </a:pPr>
            <a:endParaRPr lang="en-IN" sz="1400" kern="0">
              <a:latin typeface="Calibri" panose="020F0502020204030204" pitchFamily="34" charset="0"/>
              <a:ea typeface="Yu Gothic Light" panose="020B0300000000000000" pitchFamily="34" charset="-128"/>
              <a:cs typeface="Calibri" panose="020F0502020204030204" pitchFamily="34" charset="0"/>
            </a:endParaRPr>
          </a:p>
          <a:p>
            <a:pPr marL="1371600"/>
            <a:r>
              <a:rPr lang="en-IN" sz="1400" kern="0">
                <a:effectLst/>
                <a:latin typeface="Calibri" panose="020F0502020204030204" pitchFamily="34" charset="0"/>
                <a:ea typeface="Yu Gothic Light" panose="020B0300000000000000" pitchFamily="34" charset="-128"/>
                <a:cs typeface="Calibri" panose="020F0502020204030204" pitchFamily="34" charset="0"/>
              </a:rPr>
              <a:t> </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1371600"/>
            <a:r>
              <a:rPr lang="en-IN" sz="1400" kern="0">
                <a:effectLst/>
                <a:latin typeface="Calibri" panose="020F0502020204030204" pitchFamily="34" charset="0"/>
                <a:ea typeface="Yu Gothic Light" panose="020B0300000000000000" pitchFamily="34" charset="-128"/>
                <a:cs typeface="Calibri" panose="020F0502020204030204" pitchFamily="34" charset="0"/>
              </a:rPr>
              <a:t> </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1371600"/>
            <a:r>
              <a:rPr lang="en-IN" sz="1400" kern="0">
                <a:effectLst/>
                <a:latin typeface="Calibri" panose="020F0502020204030204" pitchFamily="34" charset="0"/>
                <a:ea typeface="Yu Gothic Light" panose="020B0300000000000000" pitchFamily="34" charset="-128"/>
                <a:cs typeface="Calibri" panose="020F0502020204030204" pitchFamily="34" charset="0"/>
              </a:rPr>
              <a:t> </a:t>
            </a:r>
            <a:endParaRPr lang="en-IN" sz="1400" kern="100">
              <a:effectLst/>
              <a:latin typeface="Calibri" panose="020F0502020204030204" pitchFamily="34" charset="0"/>
              <a:ea typeface="Aptos" panose="020B0004020202020204" pitchFamily="34" charset="0"/>
              <a:cs typeface="Calibri" panose="020F0502020204030204" pitchFamily="34" charset="0"/>
            </a:endParaRPr>
          </a:p>
          <a:p>
            <a:pPr marL="1371600"/>
            <a:r>
              <a:rPr lang="en-IN" sz="1400" kern="0">
                <a:effectLst/>
                <a:latin typeface="Calibri" panose="020F0502020204030204" pitchFamily="34" charset="0"/>
                <a:ea typeface="Yu Gothic Light" panose="020B0300000000000000" pitchFamily="34" charset="-128"/>
                <a:cs typeface="Calibri" panose="020F0502020204030204" pitchFamily="34" charset="0"/>
              </a:rPr>
              <a:t> </a:t>
            </a:r>
            <a:endParaRPr lang="en-IN" sz="1400" kern="100">
              <a:effectLst/>
              <a:latin typeface="Calibri" panose="020F0502020204030204" pitchFamily="34" charset="0"/>
              <a:ea typeface="Aptos" panose="020B000402020202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EAD8B3FC-932B-B294-ED26-D86D3E996BB2}"/>
              </a:ext>
            </a:extLst>
          </p:cNvPr>
          <p:cNvPicPr>
            <a:picLocks noChangeAspect="1"/>
          </p:cNvPicPr>
          <p:nvPr/>
        </p:nvPicPr>
        <p:blipFill>
          <a:blip r:embed="rId2"/>
          <a:stretch>
            <a:fillRect/>
          </a:stretch>
        </p:blipFill>
        <p:spPr>
          <a:xfrm>
            <a:off x="3094654" y="3044160"/>
            <a:ext cx="533400" cy="384840"/>
          </a:xfrm>
          <a:prstGeom prst="rect">
            <a:avLst/>
          </a:prstGeom>
        </p:spPr>
      </p:pic>
      <p:pic>
        <p:nvPicPr>
          <p:cNvPr id="33" name="Picture 32">
            <a:extLst>
              <a:ext uri="{FF2B5EF4-FFF2-40B4-BE49-F238E27FC236}">
                <a16:creationId xmlns:a16="http://schemas.microsoft.com/office/drawing/2014/main" id="{F0FACF25-3812-7012-04A6-B6CA3586B615}"/>
              </a:ext>
            </a:extLst>
          </p:cNvPr>
          <p:cNvPicPr>
            <a:picLocks noChangeAspect="1"/>
          </p:cNvPicPr>
          <p:nvPr/>
        </p:nvPicPr>
        <p:blipFill>
          <a:blip r:embed="rId3"/>
          <a:stretch>
            <a:fillRect/>
          </a:stretch>
        </p:blipFill>
        <p:spPr>
          <a:xfrm>
            <a:off x="1259504" y="3639296"/>
            <a:ext cx="4544396" cy="780304"/>
          </a:xfrm>
          <a:prstGeom prst="rect">
            <a:avLst/>
          </a:prstGeom>
        </p:spPr>
      </p:pic>
      <p:pic>
        <p:nvPicPr>
          <p:cNvPr id="34" name="Picture 33">
            <a:extLst>
              <a:ext uri="{FF2B5EF4-FFF2-40B4-BE49-F238E27FC236}">
                <a16:creationId xmlns:a16="http://schemas.microsoft.com/office/drawing/2014/main" id="{46FC4A17-06A6-FF88-DE8B-8C72BD256F4B}"/>
              </a:ext>
            </a:extLst>
          </p:cNvPr>
          <p:cNvPicPr>
            <a:picLocks noChangeAspect="1"/>
          </p:cNvPicPr>
          <p:nvPr/>
        </p:nvPicPr>
        <p:blipFill>
          <a:blip r:embed="rId3"/>
          <a:stretch>
            <a:fillRect/>
          </a:stretch>
        </p:blipFill>
        <p:spPr>
          <a:xfrm>
            <a:off x="3628054" y="2974833"/>
            <a:ext cx="1807546" cy="910338"/>
          </a:xfrm>
          <a:prstGeom prst="rect">
            <a:avLst/>
          </a:prstGeom>
        </p:spPr>
      </p:pic>
      <p:sp>
        <p:nvSpPr>
          <p:cNvPr id="36" name="TextBox 35">
            <a:extLst>
              <a:ext uri="{FF2B5EF4-FFF2-40B4-BE49-F238E27FC236}">
                <a16:creationId xmlns:a16="http://schemas.microsoft.com/office/drawing/2014/main" id="{B409C6E9-2CBE-0C44-2706-6B55C8327065}"/>
              </a:ext>
            </a:extLst>
          </p:cNvPr>
          <p:cNvSpPr txBox="1"/>
          <p:nvPr/>
        </p:nvSpPr>
        <p:spPr>
          <a:xfrm>
            <a:off x="191384" y="1142025"/>
            <a:ext cx="3659143" cy="307777"/>
          </a:xfrm>
          <a:prstGeom prst="rect">
            <a:avLst/>
          </a:prstGeom>
          <a:noFill/>
        </p:spPr>
        <p:txBody>
          <a:bodyPr wrap="none" rtlCol="0">
            <a:spAutoFit/>
          </a:bodyPr>
          <a:lstStyle/>
          <a:p>
            <a:r>
              <a:rPr lang="en-US" sz="1400" b="1">
                <a:latin typeface="Calibri" panose="020F0502020204030204" pitchFamily="34" charset="0"/>
                <a:cs typeface="Calibri" panose="020F0502020204030204" pitchFamily="34" charset="0"/>
              </a:rPr>
              <a:t>If Automated notifications schedule is selected</a:t>
            </a:r>
          </a:p>
        </p:txBody>
      </p:sp>
      <p:sp>
        <p:nvSpPr>
          <p:cNvPr id="38" name="TextBox 37">
            <a:extLst>
              <a:ext uri="{FF2B5EF4-FFF2-40B4-BE49-F238E27FC236}">
                <a16:creationId xmlns:a16="http://schemas.microsoft.com/office/drawing/2014/main" id="{6A196F6D-3356-ADFB-BE55-E884D514479E}"/>
              </a:ext>
            </a:extLst>
          </p:cNvPr>
          <p:cNvSpPr txBox="1"/>
          <p:nvPr/>
        </p:nvSpPr>
        <p:spPr>
          <a:xfrm>
            <a:off x="98470" y="3660763"/>
            <a:ext cx="2415469" cy="307777"/>
          </a:xfrm>
          <a:prstGeom prst="rect">
            <a:avLst/>
          </a:prstGeom>
          <a:noFill/>
        </p:spPr>
        <p:txBody>
          <a:bodyPr wrap="none" rtlCol="0">
            <a:spAutoFit/>
          </a:bodyPr>
          <a:lstStyle/>
          <a:p>
            <a:r>
              <a:rPr lang="en-US" sz="1400" b="1">
                <a:latin typeface="Calibri" panose="020F0502020204030204" pitchFamily="34" charset="0"/>
                <a:cs typeface="Calibri" panose="020F0502020204030204" pitchFamily="34" charset="0"/>
              </a:rPr>
              <a:t>If Manual schedule is selected</a:t>
            </a:r>
          </a:p>
        </p:txBody>
      </p:sp>
      <p:sp>
        <p:nvSpPr>
          <p:cNvPr id="39" name="TextBox 38">
            <a:extLst>
              <a:ext uri="{FF2B5EF4-FFF2-40B4-BE49-F238E27FC236}">
                <a16:creationId xmlns:a16="http://schemas.microsoft.com/office/drawing/2014/main" id="{C14C2E7E-1263-2823-066B-CD46243E12DF}"/>
              </a:ext>
            </a:extLst>
          </p:cNvPr>
          <p:cNvSpPr txBox="1"/>
          <p:nvPr/>
        </p:nvSpPr>
        <p:spPr>
          <a:xfrm>
            <a:off x="5209842" y="5385812"/>
            <a:ext cx="6790774" cy="523220"/>
          </a:xfrm>
          <a:prstGeom prst="rect">
            <a:avLst/>
          </a:prstGeom>
          <a:noFill/>
        </p:spPr>
        <p:txBody>
          <a:bodyPr wrap="square" rtlCol="0">
            <a:spAutoFit/>
          </a:bodyPr>
          <a:lstStyle/>
          <a:p>
            <a:r>
              <a:rPr lang="en-US" sz="1400" b="1">
                <a:latin typeface="Calibri" panose="020F0502020204030204" pitchFamily="34" charset="0"/>
                <a:cs typeface="Calibri" panose="020F0502020204030204" pitchFamily="34" charset="0"/>
              </a:rPr>
              <a:t>Note</a:t>
            </a:r>
            <a:r>
              <a:rPr lang="en-US" sz="1400">
                <a:latin typeface="Calibri" panose="020F0502020204030204" pitchFamily="34" charset="0"/>
                <a:cs typeface="Calibri" panose="020F0502020204030204" pitchFamily="34" charset="0"/>
              </a:rPr>
              <a:t>: For automated schedule, Event </a:t>
            </a:r>
            <a:r>
              <a:rPr lang="en-US" sz="1400" err="1">
                <a:latin typeface="Calibri" panose="020F0502020204030204" pitchFamily="34" charset="0"/>
                <a:cs typeface="Calibri" panose="020F0502020204030204" pitchFamily="34" charset="0"/>
              </a:rPr>
              <a:t>FaaS</a:t>
            </a:r>
            <a:r>
              <a:rPr lang="en-US" sz="1400">
                <a:latin typeface="Calibri" panose="020F0502020204030204" pitchFamily="34" charset="0"/>
                <a:cs typeface="Calibri" panose="020F0502020204030204" pitchFamily="34" charset="0"/>
              </a:rPr>
              <a:t> will call Notification </a:t>
            </a:r>
            <a:r>
              <a:rPr lang="en-US" sz="1400" err="1">
                <a:latin typeface="Calibri" panose="020F0502020204030204" pitchFamily="34" charset="0"/>
                <a:cs typeface="Calibri" panose="020F0502020204030204" pitchFamily="34" charset="0"/>
              </a:rPr>
              <a:t>FaaS</a:t>
            </a:r>
            <a:r>
              <a:rPr lang="en-US" sz="1400">
                <a:latin typeface="Calibri" panose="020F0502020204030204" pitchFamily="34" charset="0"/>
                <a:cs typeface="Calibri" panose="020F0502020204030204" pitchFamily="34" charset="0"/>
              </a:rPr>
              <a:t> for triggering notification whenever event is created</a:t>
            </a:r>
          </a:p>
        </p:txBody>
      </p:sp>
      <p:graphicFrame>
        <p:nvGraphicFramePr>
          <p:cNvPr id="50" name="Table 49">
            <a:extLst>
              <a:ext uri="{FF2B5EF4-FFF2-40B4-BE49-F238E27FC236}">
                <a16:creationId xmlns:a16="http://schemas.microsoft.com/office/drawing/2014/main" id="{3C40B95F-F50B-BC96-B865-4436088E7812}"/>
              </a:ext>
            </a:extLst>
          </p:cNvPr>
          <p:cNvGraphicFramePr>
            <a:graphicFrameLocks noGrp="1"/>
          </p:cNvGraphicFramePr>
          <p:nvPr/>
        </p:nvGraphicFramePr>
        <p:xfrm>
          <a:off x="5325086" y="1614649"/>
          <a:ext cx="6675530" cy="3559948"/>
        </p:xfrm>
        <a:graphic>
          <a:graphicData uri="http://schemas.openxmlformats.org/drawingml/2006/table">
            <a:tbl>
              <a:tblPr/>
              <a:tblGrid>
                <a:gridCol w="1106053">
                  <a:extLst>
                    <a:ext uri="{9D8B030D-6E8A-4147-A177-3AD203B41FA5}">
                      <a16:colId xmlns:a16="http://schemas.microsoft.com/office/drawing/2014/main" val="2947928594"/>
                    </a:ext>
                  </a:extLst>
                </a:gridCol>
                <a:gridCol w="2231712">
                  <a:extLst>
                    <a:ext uri="{9D8B030D-6E8A-4147-A177-3AD203B41FA5}">
                      <a16:colId xmlns:a16="http://schemas.microsoft.com/office/drawing/2014/main" val="3063273213"/>
                    </a:ext>
                  </a:extLst>
                </a:gridCol>
                <a:gridCol w="1034602">
                  <a:extLst>
                    <a:ext uri="{9D8B030D-6E8A-4147-A177-3AD203B41FA5}">
                      <a16:colId xmlns:a16="http://schemas.microsoft.com/office/drawing/2014/main" val="1097514248"/>
                    </a:ext>
                  </a:extLst>
                </a:gridCol>
                <a:gridCol w="2303163">
                  <a:extLst>
                    <a:ext uri="{9D8B030D-6E8A-4147-A177-3AD203B41FA5}">
                      <a16:colId xmlns:a16="http://schemas.microsoft.com/office/drawing/2014/main" val="1006562085"/>
                    </a:ext>
                  </a:extLst>
                </a:gridCol>
              </a:tblGrid>
              <a:tr h="135526">
                <a:tc>
                  <a:txBody>
                    <a:bodyPr/>
                    <a:lstStyle/>
                    <a:p>
                      <a:r>
                        <a:rPr lang="en-IN" sz="1000" b="1">
                          <a:latin typeface="Calibri" panose="020F0502020204030204" pitchFamily="34" charset="0"/>
                          <a:cs typeface="Calibri" panose="020F0502020204030204" pitchFamily="34" charset="0"/>
                        </a:rPr>
                        <a:t>Field Name</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b="1">
                          <a:latin typeface="Calibri" panose="020F0502020204030204" pitchFamily="34" charset="0"/>
                          <a:cs typeface="Calibri" panose="020F0502020204030204" pitchFamily="34" charset="0"/>
                        </a:rPr>
                        <a:t>Description</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b="1">
                          <a:latin typeface="Calibri" panose="020F0502020204030204" pitchFamily="34" charset="0"/>
                          <a:cs typeface="Calibri" panose="020F0502020204030204" pitchFamily="34" charset="0"/>
                        </a:rPr>
                        <a:t>Data Type</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b="1">
                          <a:latin typeface="Calibri" panose="020F0502020204030204" pitchFamily="34" charset="0"/>
                          <a:cs typeface="Calibri" panose="020F0502020204030204" pitchFamily="34" charset="0"/>
                        </a:rPr>
                        <a:t>Constraints/Notes</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841092008"/>
                  </a:ext>
                </a:extLst>
              </a:tr>
              <a:tr h="440460">
                <a:tc>
                  <a:txBody>
                    <a:bodyPr/>
                    <a:lstStyle/>
                    <a:p>
                      <a:r>
                        <a:rPr lang="en-IN" sz="1000" b="1">
                          <a:latin typeface="Calibri" panose="020F0502020204030204" pitchFamily="34" charset="0"/>
                          <a:cs typeface="Calibri" panose="020F0502020204030204" pitchFamily="34" charset="0"/>
                        </a:rPr>
                        <a:t>Notification Name with ID</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Dropdown to select a previously defined notification to be scheduled.</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Dropdown (Notification ID)</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Referencing existing notifications in the system.</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532529623"/>
                  </a:ext>
                </a:extLst>
              </a:tr>
              <a:tr h="440460">
                <a:tc>
                  <a:txBody>
                    <a:bodyPr/>
                    <a:lstStyle/>
                    <a:p>
                      <a:r>
                        <a:rPr lang="en-IN" sz="1000" b="1">
                          <a:latin typeface="Calibri" panose="020F0502020204030204" pitchFamily="34" charset="0"/>
                          <a:cs typeface="Calibri" panose="020F0502020204030204" pitchFamily="34" charset="0"/>
                        </a:rPr>
                        <a:t>Manual Scheduling / Automated</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Indicates whether the notification is manually scheduled or system-automated.</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Dropdown (Enum)</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Options: Manual, Automated.</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4004501033"/>
                  </a:ext>
                </a:extLst>
              </a:tr>
              <a:tr h="338816">
                <a:tc>
                  <a:txBody>
                    <a:bodyPr/>
                    <a:lstStyle/>
                    <a:p>
                      <a:r>
                        <a:rPr lang="en-IN" sz="1000" b="1">
                          <a:latin typeface="Calibri" panose="020F0502020204030204" pitchFamily="34" charset="0"/>
                          <a:cs typeface="Calibri" panose="020F0502020204030204" pitchFamily="34" charset="0"/>
                        </a:rPr>
                        <a:t>Dispatch Date &amp; Time</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Date and time when the notification will be dispatched.</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DateTime</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Required for manual scheduling, optional for automated scheduling.</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132742270"/>
                  </a:ext>
                </a:extLst>
              </a:tr>
              <a:tr h="542105">
                <a:tc>
                  <a:txBody>
                    <a:bodyPr/>
                    <a:lstStyle/>
                    <a:p>
                      <a:r>
                        <a:rPr lang="en-IN" sz="1000" b="1">
                          <a:latin typeface="Calibri" panose="020F0502020204030204" pitchFamily="34" charset="0"/>
                          <a:cs typeface="Calibri" panose="020F0502020204030204" pitchFamily="34" charset="0"/>
                        </a:rPr>
                        <a:t>Criteria</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Conditions or criteria for dispatch of the notification.</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Text / Conditional Logic</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For manual: Filters users based on country, site config, language. For automated: Event-based triggers.</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507371464"/>
                  </a:ext>
                </a:extLst>
              </a:tr>
              <a:tr h="643750">
                <a:tc>
                  <a:txBody>
                    <a:bodyPr/>
                    <a:lstStyle/>
                    <a:p>
                      <a:r>
                        <a:rPr lang="en-IN" sz="1000" b="1">
                          <a:latin typeface="Calibri" panose="020F0502020204030204" pitchFamily="34" charset="0"/>
                          <a:cs typeface="Calibri" panose="020F0502020204030204" pitchFamily="34" charset="0"/>
                        </a:rPr>
                        <a:t>Trigger Logic (Automated)</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Logic that governs the dispatch of notifications for automated scheduling based on event triggers or system logic.</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Text / Conditional Logic</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Tied to system events stored in Enlighten</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618374047"/>
                  </a:ext>
                </a:extLst>
              </a:tr>
              <a:tr h="542105">
                <a:tc>
                  <a:txBody>
                    <a:bodyPr/>
                    <a:lstStyle/>
                    <a:p>
                      <a:r>
                        <a:rPr lang="en-IN" sz="1000" b="1">
                          <a:latin typeface="Calibri" panose="020F0502020204030204" pitchFamily="34" charset="0"/>
                          <a:cs typeface="Calibri" panose="020F0502020204030204" pitchFamily="34" charset="0"/>
                        </a:rPr>
                        <a:t>User/Site Filters</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Filters that allow the selection of specific users or sites based on criteria (for manual scheduling).</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Multi-select (Array)</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Options: Country, Site Configuration, Language, etc.</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491382159"/>
                  </a:ext>
                </a:extLst>
              </a:tr>
              <a:tr h="338816">
                <a:tc>
                  <a:txBody>
                    <a:bodyPr/>
                    <a:lstStyle/>
                    <a:p>
                      <a:r>
                        <a:rPr lang="en-IN" sz="1000" b="1">
                          <a:latin typeface="Calibri" panose="020F0502020204030204" pitchFamily="34" charset="0"/>
                          <a:cs typeface="Calibri" panose="020F0502020204030204" pitchFamily="34" charset="0"/>
                        </a:rPr>
                        <a:t>Actions</a:t>
                      </a:r>
                      <a:endParaRPr lang="en-IN" sz="1000">
                        <a:latin typeface="Calibri" panose="020F0502020204030204" pitchFamily="34" charset="0"/>
                        <a:cs typeface="Calibri" panose="020F0502020204030204" pitchFamily="34" charset="0"/>
                      </a:endParaRP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Actions for scheduling, such as Create, Update, Expiry.</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Dropdown (Enum)</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Options: Create, Update, Expiry.</a:t>
                      </a:r>
                    </a:p>
                  </a:txBody>
                  <a:tcPr marL="43083" marR="43083" marT="21541" marB="2154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248715974"/>
                  </a:ext>
                </a:extLst>
              </a:tr>
            </a:tbl>
          </a:graphicData>
        </a:graphic>
      </p:graphicFrame>
      <p:grpSp>
        <p:nvGrpSpPr>
          <p:cNvPr id="55" name="Group 54">
            <a:extLst>
              <a:ext uri="{FF2B5EF4-FFF2-40B4-BE49-F238E27FC236}">
                <a16:creationId xmlns:a16="http://schemas.microsoft.com/office/drawing/2014/main" id="{E7431754-6609-78BA-2D86-B0A311789953}"/>
              </a:ext>
            </a:extLst>
          </p:cNvPr>
          <p:cNvGrpSpPr/>
          <p:nvPr/>
        </p:nvGrpSpPr>
        <p:grpSpPr>
          <a:xfrm>
            <a:off x="191383" y="3986507"/>
            <a:ext cx="4873911" cy="2650241"/>
            <a:chOff x="191383" y="3986507"/>
            <a:chExt cx="4873911" cy="2650241"/>
          </a:xfrm>
        </p:grpSpPr>
        <p:grpSp>
          <p:nvGrpSpPr>
            <p:cNvPr id="53" name="Group 52">
              <a:extLst>
                <a:ext uri="{FF2B5EF4-FFF2-40B4-BE49-F238E27FC236}">
                  <a16:creationId xmlns:a16="http://schemas.microsoft.com/office/drawing/2014/main" id="{B73D5602-BE9F-0F2F-B979-FCE6E0EFF5BA}"/>
                </a:ext>
              </a:extLst>
            </p:cNvPr>
            <p:cNvGrpSpPr/>
            <p:nvPr/>
          </p:nvGrpSpPr>
          <p:grpSpPr>
            <a:xfrm>
              <a:off x="191383" y="3986507"/>
              <a:ext cx="4873911" cy="2650241"/>
              <a:chOff x="191383" y="3986507"/>
              <a:chExt cx="4873911" cy="2650241"/>
            </a:xfrm>
          </p:grpSpPr>
          <p:pic>
            <p:nvPicPr>
              <p:cNvPr id="37" name="Picture 36" descr="A screenshot of a computer&#10;&#10;Description automatically generated">
                <a:extLst>
                  <a:ext uri="{FF2B5EF4-FFF2-40B4-BE49-F238E27FC236}">
                    <a16:creationId xmlns:a16="http://schemas.microsoft.com/office/drawing/2014/main" id="{66EF6764-B237-6172-70D5-BD9854379F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383" y="3986507"/>
                <a:ext cx="4873911" cy="2650241"/>
              </a:xfrm>
              <a:prstGeom prst="rect">
                <a:avLst/>
              </a:prstGeom>
            </p:spPr>
          </p:pic>
          <p:pic>
            <p:nvPicPr>
              <p:cNvPr id="52" name="Picture 51">
                <a:extLst>
                  <a:ext uri="{FF2B5EF4-FFF2-40B4-BE49-F238E27FC236}">
                    <a16:creationId xmlns:a16="http://schemas.microsoft.com/office/drawing/2014/main" id="{423036FE-E380-E0DB-9A07-3E51AFEC8810}"/>
                  </a:ext>
                </a:extLst>
              </p:cNvPr>
              <p:cNvPicPr>
                <a:picLocks noChangeAspect="1"/>
              </p:cNvPicPr>
              <p:nvPr/>
            </p:nvPicPr>
            <p:blipFill>
              <a:blip r:embed="rId5"/>
              <a:stretch>
                <a:fillRect/>
              </a:stretch>
            </p:blipFill>
            <p:spPr>
              <a:xfrm>
                <a:off x="1103163" y="4233699"/>
                <a:ext cx="1470936" cy="192353"/>
              </a:xfrm>
              <a:prstGeom prst="rect">
                <a:avLst/>
              </a:prstGeom>
            </p:spPr>
          </p:pic>
        </p:grpSp>
        <p:pic>
          <p:nvPicPr>
            <p:cNvPr id="54" name="Picture 53">
              <a:extLst>
                <a:ext uri="{FF2B5EF4-FFF2-40B4-BE49-F238E27FC236}">
                  <a16:creationId xmlns:a16="http://schemas.microsoft.com/office/drawing/2014/main" id="{1AECC377-5893-9388-3DEA-66353F2F5A2A}"/>
                </a:ext>
              </a:extLst>
            </p:cNvPr>
            <p:cNvPicPr>
              <a:picLocks noChangeAspect="1"/>
            </p:cNvPicPr>
            <p:nvPr/>
          </p:nvPicPr>
          <p:blipFill>
            <a:blip r:embed="rId6"/>
            <a:stretch>
              <a:fillRect/>
            </a:stretch>
          </p:blipFill>
          <p:spPr>
            <a:xfrm>
              <a:off x="212898" y="4261204"/>
              <a:ext cx="752772" cy="925426"/>
            </a:xfrm>
            <a:prstGeom prst="rect">
              <a:avLst/>
            </a:prstGeom>
          </p:spPr>
        </p:pic>
      </p:grpSp>
      <p:grpSp>
        <p:nvGrpSpPr>
          <p:cNvPr id="57" name="Group 56">
            <a:extLst>
              <a:ext uri="{FF2B5EF4-FFF2-40B4-BE49-F238E27FC236}">
                <a16:creationId xmlns:a16="http://schemas.microsoft.com/office/drawing/2014/main" id="{FC2D991A-6636-9A95-1879-C825B36480FB}"/>
              </a:ext>
            </a:extLst>
          </p:cNvPr>
          <p:cNvGrpSpPr/>
          <p:nvPr/>
        </p:nvGrpSpPr>
        <p:grpSpPr>
          <a:xfrm>
            <a:off x="191384" y="1450982"/>
            <a:ext cx="4873911" cy="2108444"/>
            <a:chOff x="191384" y="1450982"/>
            <a:chExt cx="4873911" cy="2108444"/>
          </a:xfrm>
        </p:grpSpPr>
        <p:pic>
          <p:nvPicPr>
            <p:cNvPr id="35" name="Picture 34">
              <a:extLst>
                <a:ext uri="{FF2B5EF4-FFF2-40B4-BE49-F238E27FC236}">
                  <a16:creationId xmlns:a16="http://schemas.microsoft.com/office/drawing/2014/main" id="{129FBCA1-FECA-5481-9335-3DD4F5FA64F5}"/>
                </a:ext>
              </a:extLst>
            </p:cNvPr>
            <p:cNvPicPr>
              <a:picLocks noChangeAspect="1"/>
            </p:cNvPicPr>
            <p:nvPr/>
          </p:nvPicPr>
          <p:blipFill>
            <a:blip r:embed="rId7"/>
            <a:stretch>
              <a:fillRect/>
            </a:stretch>
          </p:blipFill>
          <p:spPr>
            <a:xfrm>
              <a:off x="191384" y="1450982"/>
              <a:ext cx="4873911" cy="2108444"/>
            </a:xfrm>
            <a:prstGeom prst="rect">
              <a:avLst/>
            </a:prstGeom>
          </p:spPr>
        </p:pic>
        <p:pic>
          <p:nvPicPr>
            <p:cNvPr id="56" name="Picture 55">
              <a:extLst>
                <a:ext uri="{FF2B5EF4-FFF2-40B4-BE49-F238E27FC236}">
                  <a16:creationId xmlns:a16="http://schemas.microsoft.com/office/drawing/2014/main" id="{57820CF1-6884-321B-F36A-AAA3FC14819D}"/>
                </a:ext>
              </a:extLst>
            </p:cNvPr>
            <p:cNvPicPr>
              <a:picLocks noChangeAspect="1"/>
            </p:cNvPicPr>
            <p:nvPr/>
          </p:nvPicPr>
          <p:blipFill>
            <a:blip r:embed="rId8"/>
            <a:stretch>
              <a:fillRect/>
            </a:stretch>
          </p:blipFill>
          <p:spPr>
            <a:xfrm>
              <a:off x="1239531" y="3104271"/>
              <a:ext cx="2406004" cy="211899"/>
            </a:xfrm>
            <a:prstGeom prst="rect">
              <a:avLst/>
            </a:prstGeom>
          </p:spPr>
        </p:pic>
      </p:grpSp>
    </p:spTree>
    <p:extLst>
      <p:ext uri="{BB962C8B-B14F-4D97-AF65-F5344CB8AC3E}">
        <p14:creationId xmlns:p14="http://schemas.microsoft.com/office/powerpoint/2010/main" val="419024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D409B6B-02C2-671C-BB8B-42CF1A0EC8B8}"/>
              </a:ext>
            </a:extLst>
          </p:cNvPr>
          <p:cNvSpPr txBox="1"/>
          <p:nvPr/>
        </p:nvSpPr>
        <p:spPr>
          <a:xfrm>
            <a:off x="3364833" y="1126156"/>
            <a:ext cx="4504622" cy="215444"/>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3. Customer Relation</a:t>
            </a:r>
          </a:p>
        </p:txBody>
      </p:sp>
      <p:pic>
        <p:nvPicPr>
          <p:cNvPr id="33" name="Picture 32">
            <a:extLst>
              <a:ext uri="{FF2B5EF4-FFF2-40B4-BE49-F238E27FC236}">
                <a16:creationId xmlns:a16="http://schemas.microsoft.com/office/drawing/2014/main" id="{BF758CF6-7B9D-8315-7751-1C42256B81D8}"/>
              </a:ext>
            </a:extLst>
          </p:cNvPr>
          <p:cNvPicPr>
            <a:picLocks noChangeAspect="1"/>
          </p:cNvPicPr>
          <p:nvPr/>
        </p:nvPicPr>
        <p:blipFill>
          <a:blip r:embed="rId2"/>
          <a:stretch>
            <a:fillRect/>
          </a:stretch>
        </p:blipFill>
        <p:spPr>
          <a:xfrm>
            <a:off x="3245038" y="774554"/>
            <a:ext cx="6328961" cy="3564181"/>
          </a:xfrm>
          <a:prstGeom prst="rect">
            <a:avLst/>
          </a:prstGeom>
        </p:spPr>
      </p:pic>
      <p:pic>
        <p:nvPicPr>
          <p:cNvPr id="5" name="Picture 4">
            <a:extLst>
              <a:ext uri="{FF2B5EF4-FFF2-40B4-BE49-F238E27FC236}">
                <a16:creationId xmlns:a16="http://schemas.microsoft.com/office/drawing/2014/main" id="{1A52480E-05BD-6B9F-72C0-A9E585350BD0}"/>
              </a:ext>
            </a:extLst>
          </p:cNvPr>
          <p:cNvPicPr>
            <a:picLocks noChangeAspect="1"/>
          </p:cNvPicPr>
          <p:nvPr/>
        </p:nvPicPr>
        <p:blipFill>
          <a:blip r:embed="rId3"/>
          <a:stretch>
            <a:fillRect/>
          </a:stretch>
        </p:blipFill>
        <p:spPr>
          <a:xfrm>
            <a:off x="1625521" y="774554"/>
            <a:ext cx="1605707" cy="3787821"/>
          </a:xfrm>
          <a:prstGeom prst="rect">
            <a:avLst/>
          </a:prstGeom>
        </p:spPr>
      </p:pic>
      <p:pic>
        <p:nvPicPr>
          <p:cNvPr id="6" name="Picture 5">
            <a:extLst>
              <a:ext uri="{FF2B5EF4-FFF2-40B4-BE49-F238E27FC236}">
                <a16:creationId xmlns:a16="http://schemas.microsoft.com/office/drawing/2014/main" id="{A8DC96D6-5E97-A8D4-B9EF-64C97BA39CAC}"/>
              </a:ext>
            </a:extLst>
          </p:cNvPr>
          <p:cNvPicPr>
            <a:picLocks noChangeAspect="1"/>
          </p:cNvPicPr>
          <p:nvPr/>
        </p:nvPicPr>
        <p:blipFill>
          <a:blip r:embed="rId4"/>
          <a:stretch>
            <a:fillRect/>
          </a:stretch>
        </p:blipFill>
        <p:spPr>
          <a:xfrm>
            <a:off x="1491916" y="4380529"/>
            <a:ext cx="1753122" cy="2251277"/>
          </a:xfrm>
          <a:prstGeom prst="rect">
            <a:avLst/>
          </a:prstGeom>
        </p:spPr>
      </p:pic>
      <p:pic>
        <p:nvPicPr>
          <p:cNvPr id="7" name="Picture 6">
            <a:extLst>
              <a:ext uri="{FF2B5EF4-FFF2-40B4-BE49-F238E27FC236}">
                <a16:creationId xmlns:a16="http://schemas.microsoft.com/office/drawing/2014/main" id="{BCB09B1E-9E9E-269C-5900-5F89646DA672}"/>
              </a:ext>
            </a:extLst>
          </p:cNvPr>
          <p:cNvPicPr>
            <a:picLocks noChangeAspect="1"/>
          </p:cNvPicPr>
          <p:nvPr/>
        </p:nvPicPr>
        <p:blipFill>
          <a:blip r:embed="rId5"/>
          <a:stretch>
            <a:fillRect/>
          </a:stretch>
        </p:blipFill>
        <p:spPr>
          <a:xfrm>
            <a:off x="1625521" y="537336"/>
            <a:ext cx="7772400" cy="237218"/>
          </a:xfrm>
          <a:prstGeom prst="rect">
            <a:avLst/>
          </a:prstGeom>
        </p:spPr>
      </p:pic>
      <p:sp>
        <p:nvSpPr>
          <p:cNvPr id="9" name="TextBox 8">
            <a:extLst>
              <a:ext uri="{FF2B5EF4-FFF2-40B4-BE49-F238E27FC236}">
                <a16:creationId xmlns:a16="http://schemas.microsoft.com/office/drawing/2014/main" id="{476A953E-1C21-52FC-BB9C-7E492DFC814B}"/>
              </a:ext>
            </a:extLst>
          </p:cNvPr>
          <p:cNvSpPr txBox="1"/>
          <p:nvPr/>
        </p:nvSpPr>
        <p:spPr>
          <a:xfrm>
            <a:off x="3364833" y="1121509"/>
            <a:ext cx="5611528" cy="4247317"/>
          </a:xfrm>
          <a:prstGeom prst="rect">
            <a:avLst/>
          </a:prstGeom>
          <a:solidFill>
            <a:srgbClr val="FFFFFF"/>
          </a:solidFill>
        </p:spPr>
        <p:txBody>
          <a:bodyPr wrap="square" rtlCol="0">
            <a:spAutoFit/>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15" name="TextBox 14">
            <a:extLst>
              <a:ext uri="{FF2B5EF4-FFF2-40B4-BE49-F238E27FC236}">
                <a16:creationId xmlns:a16="http://schemas.microsoft.com/office/drawing/2014/main" id="{E8BA8D2A-93FB-3A34-E547-8ACCB9F0D057}"/>
              </a:ext>
            </a:extLst>
          </p:cNvPr>
          <p:cNvSpPr txBox="1"/>
          <p:nvPr/>
        </p:nvSpPr>
        <p:spPr>
          <a:xfrm>
            <a:off x="6599353" y="1126156"/>
            <a:ext cx="2054995" cy="818148"/>
          </a:xfrm>
          <a:prstGeom prst="rect">
            <a:avLst/>
          </a:prstGeom>
          <a:solidFill>
            <a:srgbClr val="FFFFFF"/>
          </a:solidFill>
        </p:spPr>
        <p:txBody>
          <a:bodyPr wrap="square" rtlCol="0">
            <a:spAutoFit/>
          </a:bodyPr>
          <a:lstStyle/>
          <a:p>
            <a:endParaRPr lang="en-US"/>
          </a:p>
        </p:txBody>
      </p:sp>
      <p:sp>
        <p:nvSpPr>
          <p:cNvPr id="18" name="TextBox 17">
            <a:extLst>
              <a:ext uri="{FF2B5EF4-FFF2-40B4-BE49-F238E27FC236}">
                <a16:creationId xmlns:a16="http://schemas.microsoft.com/office/drawing/2014/main" id="{0AA200DF-B7E2-0A67-98E4-85E1BCE6BB9E}"/>
              </a:ext>
            </a:extLst>
          </p:cNvPr>
          <p:cNvSpPr txBox="1"/>
          <p:nvPr/>
        </p:nvSpPr>
        <p:spPr>
          <a:xfrm>
            <a:off x="3364833" y="1616605"/>
            <a:ext cx="4504622" cy="215444"/>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2. Reviewers</a:t>
            </a:r>
          </a:p>
        </p:txBody>
      </p:sp>
      <p:pic>
        <p:nvPicPr>
          <p:cNvPr id="19" name="Picture 18">
            <a:extLst>
              <a:ext uri="{FF2B5EF4-FFF2-40B4-BE49-F238E27FC236}">
                <a16:creationId xmlns:a16="http://schemas.microsoft.com/office/drawing/2014/main" id="{6F421E90-A67B-E70F-7D1D-B9AF7810D42F}"/>
              </a:ext>
            </a:extLst>
          </p:cNvPr>
          <p:cNvPicPr>
            <a:picLocks noChangeAspect="1"/>
          </p:cNvPicPr>
          <p:nvPr/>
        </p:nvPicPr>
        <p:blipFill>
          <a:blip r:embed="rId6"/>
          <a:stretch>
            <a:fillRect/>
          </a:stretch>
        </p:blipFill>
        <p:spPr>
          <a:xfrm>
            <a:off x="4354753" y="1578557"/>
            <a:ext cx="1405487" cy="303533"/>
          </a:xfrm>
          <a:prstGeom prst="rect">
            <a:avLst/>
          </a:prstGeom>
        </p:spPr>
      </p:pic>
      <p:pic>
        <p:nvPicPr>
          <p:cNvPr id="32" name="Picture 31">
            <a:extLst>
              <a:ext uri="{FF2B5EF4-FFF2-40B4-BE49-F238E27FC236}">
                <a16:creationId xmlns:a16="http://schemas.microsoft.com/office/drawing/2014/main" id="{D1DE8931-B1EE-678F-7966-14A4289A5231}"/>
              </a:ext>
            </a:extLst>
          </p:cNvPr>
          <p:cNvPicPr>
            <a:picLocks noChangeAspect="1"/>
          </p:cNvPicPr>
          <p:nvPr/>
        </p:nvPicPr>
        <p:blipFill>
          <a:blip r:embed="rId7"/>
          <a:stretch>
            <a:fillRect/>
          </a:stretch>
        </p:blipFill>
        <p:spPr>
          <a:xfrm>
            <a:off x="3478754" y="5813990"/>
            <a:ext cx="1408429" cy="318750"/>
          </a:xfrm>
          <a:prstGeom prst="rect">
            <a:avLst/>
          </a:prstGeom>
        </p:spPr>
      </p:pic>
      <p:sp>
        <p:nvSpPr>
          <p:cNvPr id="36" name="TextBox 35">
            <a:extLst>
              <a:ext uri="{FF2B5EF4-FFF2-40B4-BE49-F238E27FC236}">
                <a16:creationId xmlns:a16="http://schemas.microsoft.com/office/drawing/2014/main" id="{4B873EE2-B913-AA8E-0411-5864EF7AAA73}"/>
              </a:ext>
            </a:extLst>
          </p:cNvPr>
          <p:cNvSpPr txBox="1"/>
          <p:nvPr/>
        </p:nvSpPr>
        <p:spPr>
          <a:xfrm>
            <a:off x="3386168" y="1173700"/>
            <a:ext cx="936612" cy="338554"/>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1. Workflow</a:t>
            </a:r>
            <a:endParaRPr lang="en-US" sz="1400">
              <a:latin typeface="Calibri" panose="020F0502020204030204" pitchFamily="34" charset="0"/>
              <a:cs typeface="Calibri" panose="020F0502020204030204" pitchFamily="34" charset="0"/>
            </a:endParaRPr>
          </a:p>
          <a:p>
            <a:endParaRPr lang="en-US" sz="800">
              <a:latin typeface="Calibri" panose="020F0502020204030204" pitchFamily="34" charset="0"/>
              <a:cs typeface="Calibri" panose="020F0502020204030204" pitchFamily="34" charset="0"/>
            </a:endParaRPr>
          </a:p>
        </p:txBody>
      </p:sp>
      <p:pic>
        <p:nvPicPr>
          <p:cNvPr id="37" name="Picture 36">
            <a:extLst>
              <a:ext uri="{FF2B5EF4-FFF2-40B4-BE49-F238E27FC236}">
                <a16:creationId xmlns:a16="http://schemas.microsoft.com/office/drawing/2014/main" id="{59C8307C-9676-90EA-18BC-1E4AB2717867}"/>
              </a:ext>
            </a:extLst>
          </p:cNvPr>
          <p:cNvPicPr>
            <a:picLocks noChangeAspect="1"/>
          </p:cNvPicPr>
          <p:nvPr/>
        </p:nvPicPr>
        <p:blipFill>
          <a:blip r:embed="rId8"/>
          <a:stretch>
            <a:fillRect/>
          </a:stretch>
        </p:blipFill>
        <p:spPr>
          <a:xfrm>
            <a:off x="4543270" y="1108271"/>
            <a:ext cx="343913" cy="318749"/>
          </a:xfrm>
          <a:prstGeom prst="rect">
            <a:avLst/>
          </a:prstGeom>
        </p:spPr>
      </p:pic>
      <p:pic>
        <p:nvPicPr>
          <p:cNvPr id="38" name="Picture 37">
            <a:extLst>
              <a:ext uri="{FF2B5EF4-FFF2-40B4-BE49-F238E27FC236}">
                <a16:creationId xmlns:a16="http://schemas.microsoft.com/office/drawing/2014/main" id="{94B7785B-4406-1C3F-BC65-68568A9C2604}"/>
              </a:ext>
            </a:extLst>
          </p:cNvPr>
          <p:cNvPicPr>
            <a:picLocks noChangeAspect="1"/>
          </p:cNvPicPr>
          <p:nvPr/>
        </p:nvPicPr>
        <p:blipFill>
          <a:blip r:embed="rId9"/>
          <a:stretch>
            <a:fillRect/>
          </a:stretch>
        </p:blipFill>
        <p:spPr>
          <a:xfrm>
            <a:off x="4322780" y="1571320"/>
            <a:ext cx="4918473" cy="318749"/>
          </a:xfrm>
          <a:prstGeom prst="rect">
            <a:avLst/>
          </a:prstGeom>
        </p:spPr>
      </p:pic>
      <p:sp>
        <p:nvSpPr>
          <p:cNvPr id="39" name="TextBox 38">
            <a:extLst>
              <a:ext uri="{FF2B5EF4-FFF2-40B4-BE49-F238E27FC236}">
                <a16:creationId xmlns:a16="http://schemas.microsoft.com/office/drawing/2014/main" id="{DB992648-2F0B-71ED-65AE-11AF28ECB223}"/>
              </a:ext>
            </a:extLst>
          </p:cNvPr>
          <p:cNvSpPr txBox="1"/>
          <p:nvPr/>
        </p:nvSpPr>
        <p:spPr>
          <a:xfrm>
            <a:off x="3386168" y="2194664"/>
            <a:ext cx="936612" cy="461665"/>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3.. Delivery Queue Priority</a:t>
            </a:r>
            <a:endParaRPr lang="en-US" sz="1400">
              <a:latin typeface="Calibri" panose="020F0502020204030204" pitchFamily="34" charset="0"/>
              <a:cs typeface="Calibri" panose="020F0502020204030204" pitchFamily="34" charset="0"/>
            </a:endParaRPr>
          </a:p>
          <a:p>
            <a:endParaRPr lang="en-US" sz="800">
              <a:latin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D56181AD-C478-46ED-5EC4-A853FE2A204D}"/>
              </a:ext>
            </a:extLst>
          </p:cNvPr>
          <p:cNvPicPr>
            <a:picLocks noChangeAspect="1"/>
          </p:cNvPicPr>
          <p:nvPr/>
        </p:nvPicPr>
        <p:blipFill>
          <a:blip r:embed="rId10"/>
          <a:stretch>
            <a:fillRect/>
          </a:stretch>
        </p:blipFill>
        <p:spPr>
          <a:xfrm>
            <a:off x="4442575" y="2223786"/>
            <a:ext cx="1411601" cy="318749"/>
          </a:xfrm>
          <a:prstGeom prst="rect">
            <a:avLst/>
          </a:prstGeom>
        </p:spPr>
      </p:pic>
      <p:pic>
        <p:nvPicPr>
          <p:cNvPr id="42" name="Picture 41">
            <a:extLst>
              <a:ext uri="{FF2B5EF4-FFF2-40B4-BE49-F238E27FC236}">
                <a16:creationId xmlns:a16="http://schemas.microsoft.com/office/drawing/2014/main" id="{9A394FC6-CC66-12E1-837F-676BBA8B5878}"/>
              </a:ext>
            </a:extLst>
          </p:cNvPr>
          <p:cNvPicPr>
            <a:picLocks noChangeAspect="1"/>
          </p:cNvPicPr>
          <p:nvPr/>
        </p:nvPicPr>
        <p:blipFill>
          <a:blip r:embed="rId11"/>
          <a:stretch>
            <a:fillRect/>
          </a:stretch>
        </p:blipFill>
        <p:spPr>
          <a:xfrm>
            <a:off x="3397306" y="5715781"/>
            <a:ext cx="1753122" cy="395866"/>
          </a:xfrm>
          <a:prstGeom prst="rect">
            <a:avLst/>
          </a:prstGeom>
        </p:spPr>
      </p:pic>
    </p:spTree>
    <p:extLst>
      <p:ext uri="{BB962C8B-B14F-4D97-AF65-F5344CB8AC3E}">
        <p14:creationId xmlns:p14="http://schemas.microsoft.com/office/powerpoint/2010/main" val="3796265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92C6E-0D22-E28B-4C48-E3ABBA84678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698B249-658D-1E94-45A0-F1FDF6EA02A6}"/>
              </a:ext>
            </a:extLst>
          </p:cNvPr>
          <p:cNvPicPr>
            <a:picLocks noChangeAspect="1"/>
          </p:cNvPicPr>
          <p:nvPr/>
        </p:nvPicPr>
        <p:blipFill>
          <a:blip r:embed="rId2"/>
          <a:stretch>
            <a:fillRect/>
          </a:stretch>
        </p:blipFill>
        <p:spPr>
          <a:xfrm>
            <a:off x="1625521" y="774554"/>
            <a:ext cx="1605707" cy="3787821"/>
          </a:xfrm>
          <a:prstGeom prst="rect">
            <a:avLst/>
          </a:prstGeom>
        </p:spPr>
      </p:pic>
      <p:pic>
        <p:nvPicPr>
          <p:cNvPr id="6" name="Picture 5">
            <a:extLst>
              <a:ext uri="{FF2B5EF4-FFF2-40B4-BE49-F238E27FC236}">
                <a16:creationId xmlns:a16="http://schemas.microsoft.com/office/drawing/2014/main" id="{238D213B-96BD-7995-C508-386EE52F7149}"/>
              </a:ext>
            </a:extLst>
          </p:cNvPr>
          <p:cNvPicPr>
            <a:picLocks noChangeAspect="1"/>
          </p:cNvPicPr>
          <p:nvPr/>
        </p:nvPicPr>
        <p:blipFill>
          <a:blip r:embed="rId3"/>
          <a:stretch>
            <a:fillRect/>
          </a:stretch>
        </p:blipFill>
        <p:spPr>
          <a:xfrm>
            <a:off x="1491916" y="4380529"/>
            <a:ext cx="1753122" cy="2251277"/>
          </a:xfrm>
          <a:prstGeom prst="rect">
            <a:avLst/>
          </a:prstGeom>
        </p:spPr>
      </p:pic>
      <p:pic>
        <p:nvPicPr>
          <p:cNvPr id="7" name="Picture 6">
            <a:extLst>
              <a:ext uri="{FF2B5EF4-FFF2-40B4-BE49-F238E27FC236}">
                <a16:creationId xmlns:a16="http://schemas.microsoft.com/office/drawing/2014/main" id="{F4315295-5686-B1DA-F878-B5E57BE8C156}"/>
              </a:ext>
            </a:extLst>
          </p:cNvPr>
          <p:cNvPicPr>
            <a:picLocks noChangeAspect="1"/>
          </p:cNvPicPr>
          <p:nvPr/>
        </p:nvPicPr>
        <p:blipFill>
          <a:blip r:embed="rId4"/>
          <a:stretch>
            <a:fillRect/>
          </a:stretch>
        </p:blipFill>
        <p:spPr>
          <a:xfrm>
            <a:off x="1625521" y="537336"/>
            <a:ext cx="7772400" cy="237218"/>
          </a:xfrm>
          <a:prstGeom prst="rect">
            <a:avLst/>
          </a:prstGeom>
        </p:spPr>
      </p:pic>
      <p:pic>
        <p:nvPicPr>
          <p:cNvPr id="8" name="Picture 7">
            <a:extLst>
              <a:ext uri="{FF2B5EF4-FFF2-40B4-BE49-F238E27FC236}">
                <a16:creationId xmlns:a16="http://schemas.microsoft.com/office/drawing/2014/main" id="{66702437-644E-60BC-B46E-28AE9C4453D9}"/>
              </a:ext>
            </a:extLst>
          </p:cNvPr>
          <p:cNvPicPr>
            <a:picLocks noChangeAspect="1"/>
          </p:cNvPicPr>
          <p:nvPr/>
        </p:nvPicPr>
        <p:blipFill>
          <a:blip r:embed="rId5"/>
          <a:stretch>
            <a:fillRect/>
          </a:stretch>
        </p:blipFill>
        <p:spPr>
          <a:xfrm>
            <a:off x="3309812" y="876136"/>
            <a:ext cx="6088109" cy="3402810"/>
          </a:xfrm>
          <a:prstGeom prst="rect">
            <a:avLst/>
          </a:prstGeom>
        </p:spPr>
      </p:pic>
      <p:sp>
        <p:nvSpPr>
          <p:cNvPr id="9" name="TextBox 8">
            <a:extLst>
              <a:ext uri="{FF2B5EF4-FFF2-40B4-BE49-F238E27FC236}">
                <a16:creationId xmlns:a16="http://schemas.microsoft.com/office/drawing/2014/main" id="{2DA49C9A-219C-09EC-CA5C-D252AF2C097E}"/>
              </a:ext>
            </a:extLst>
          </p:cNvPr>
          <p:cNvSpPr txBox="1"/>
          <p:nvPr/>
        </p:nvSpPr>
        <p:spPr>
          <a:xfrm>
            <a:off x="3420001" y="1828804"/>
            <a:ext cx="5611528" cy="4247317"/>
          </a:xfrm>
          <a:prstGeom prst="rect">
            <a:avLst/>
          </a:prstGeom>
          <a:solidFill>
            <a:srgbClr val="FFFFFF"/>
          </a:solidFill>
        </p:spPr>
        <p:txBody>
          <a:bodyPr wrap="square" rtlCol="0">
            <a:spAutoFit/>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pic>
        <p:nvPicPr>
          <p:cNvPr id="10" name="Picture 9">
            <a:extLst>
              <a:ext uri="{FF2B5EF4-FFF2-40B4-BE49-F238E27FC236}">
                <a16:creationId xmlns:a16="http://schemas.microsoft.com/office/drawing/2014/main" id="{83F846F5-FDD5-2300-9D8C-10230B4CFC03}"/>
              </a:ext>
            </a:extLst>
          </p:cNvPr>
          <p:cNvPicPr>
            <a:picLocks noChangeAspect="1"/>
          </p:cNvPicPr>
          <p:nvPr/>
        </p:nvPicPr>
        <p:blipFill>
          <a:blip r:embed="rId6"/>
          <a:stretch>
            <a:fillRect/>
          </a:stretch>
        </p:blipFill>
        <p:spPr>
          <a:xfrm>
            <a:off x="3436221" y="1588169"/>
            <a:ext cx="3247723" cy="184529"/>
          </a:xfrm>
          <a:prstGeom prst="rect">
            <a:avLst/>
          </a:prstGeom>
        </p:spPr>
      </p:pic>
      <p:pic>
        <p:nvPicPr>
          <p:cNvPr id="11" name="Picture 10">
            <a:extLst>
              <a:ext uri="{FF2B5EF4-FFF2-40B4-BE49-F238E27FC236}">
                <a16:creationId xmlns:a16="http://schemas.microsoft.com/office/drawing/2014/main" id="{7CAAF9F1-B7D7-F0BD-9887-4B8787155B96}"/>
              </a:ext>
            </a:extLst>
          </p:cNvPr>
          <p:cNvPicPr>
            <a:picLocks noChangeAspect="1"/>
          </p:cNvPicPr>
          <p:nvPr/>
        </p:nvPicPr>
        <p:blipFill>
          <a:blip r:embed="rId7"/>
          <a:stretch>
            <a:fillRect/>
          </a:stretch>
        </p:blipFill>
        <p:spPr>
          <a:xfrm>
            <a:off x="4557561" y="1603431"/>
            <a:ext cx="3514026" cy="217114"/>
          </a:xfrm>
          <a:prstGeom prst="rect">
            <a:avLst/>
          </a:prstGeom>
        </p:spPr>
      </p:pic>
      <p:sp>
        <p:nvSpPr>
          <p:cNvPr id="12" name="TextBox 11">
            <a:extLst>
              <a:ext uri="{FF2B5EF4-FFF2-40B4-BE49-F238E27FC236}">
                <a16:creationId xmlns:a16="http://schemas.microsoft.com/office/drawing/2014/main" id="{4BFF91EA-786A-4D54-533D-6020B613133E}"/>
              </a:ext>
            </a:extLst>
          </p:cNvPr>
          <p:cNvSpPr txBox="1"/>
          <p:nvPr/>
        </p:nvSpPr>
        <p:spPr>
          <a:xfrm>
            <a:off x="3386512" y="2021305"/>
            <a:ext cx="4504622" cy="215444"/>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3. Customer Relation</a:t>
            </a:r>
          </a:p>
        </p:txBody>
      </p:sp>
      <p:pic>
        <p:nvPicPr>
          <p:cNvPr id="13" name="Picture 12">
            <a:extLst>
              <a:ext uri="{FF2B5EF4-FFF2-40B4-BE49-F238E27FC236}">
                <a16:creationId xmlns:a16="http://schemas.microsoft.com/office/drawing/2014/main" id="{553E3B63-C41A-7B02-6141-57EE228AF278}"/>
              </a:ext>
            </a:extLst>
          </p:cNvPr>
          <p:cNvPicPr>
            <a:picLocks noChangeAspect="1"/>
          </p:cNvPicPr>
          <p:nvPr/>
        </p:nvPicPr>
        <p:blipFill>
          <a:blip r:embed="rId7"/>
          <a:stretch>
            <a:fillRect/>
          </a:stretch>
        </p:blipFill>
        <p:spPr>
          <a:xfrm>
            <a:off x="4557561" y="2028591"/>
            <a:ext cx="3514026" cy="217114"/>
          </a:xfrm>
          <a:prstGeom prst="rect">
            <a:avLst/>
          </a:prstGeom>
        </p:spPr>
      </p:pic>
      <p:sp>
        <p:nvSpPr>
          <p:cNvPr id="14" name="TextBox 13">
            <a:extLst>
              <a:ext uri="{FF2B5EF4-FFF2-40B4-BE49-F238E27FC236}">
                <a16:creationId xmlns:a16="http://schemas.microsoft.com/office/drawing/2014/main" id="{8A3D3BA1-3D6F-F7E2-AD43-6D1A65420765}"/>
              </a:ext>
            </a:extLst>
          </p:cNvPr>
          <p:cNvSpPr txBox="1"/>
          <p:nvPr/>
        </p:nvSpPr>
        <p:spPr>
          <a:xfrm>
            <a:off x="4596060" y="2043980"/>
            <a:ext cx="2054995" cy="230832"/>
          </a:xfrm>
          <a:prstGeom prst="rect">
            <a:avLst/>
          </a:prstGeom>
          <a:solidFill>
            <a:srgbClr val="FFFFFF"/>
          </a:solidFill>
          <a:ln>
            <a:solidFill>
              <a:schemeClr val="bg1">
                <a:lumMod val="85000"/>
              </a:schemeClr>
            </a:solidFill>
          </a:ln>
        </p:spPr>
        <p:txBody>
          <a:bodyPr wrap="square" rtlCol="0">
            <a:spAutoFit/>
          </a:bodyPr>
          <a:lstStyle/>
          <a:p>
            <a:r>
              <a:rPr lang="en-US" sz="900">
                <a:latin typeface="Calibri" panose="020F0502020204030204" pitchFamily="34" charset="0"/>
                <a:cs typeface="Calibri" panose="020F0502020204030204" pitchFamily="34" charset="0"/>
              </a:rPr>
              <a:t>Homeowner</a:t>
            </a:r>
            <a:endParaRPr lang="en-US" sz="16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9DBC3A1-2A7E-655C-352F-E559CAEE30A7}"/>
              </a:ext>
            </a:extLst>
          </p:cNvPr>
          <p:cNvSpPr txBox="1"/>
          <p:nvPr/>
        </p:nvSpPr>
        <p:spPr>
          <a:xfrm>
            <a:off x="6621032" y="2021305"/>
            <a:ext cx="2054995" cy="818148"/>
          </a:xfrm>
          <a:prstGeom prst="rect">
            <a:avLst/>
          </a:prstGeom>
          <a:solidFill>
            <a:srgbClr val="FFFFFF"/>
          </a:solidFill>
        </p:spPr>
        <p:txBody>
          <a:bodyPr wrap="square" rtlCol="0">
            <a:spAutoFit/>
          </a:bodyPr>
          <a:lstStyle/>
          <a:p>
            <a:endParaRPr lang="en-US"/>
          </a:p>
        </p:txBody>
      </p:sp>
      <p:sp>
        <p:nvSpPr>
          <p:cNvPr id="16" name="Triangle 15">
            <a:extLst>
              <a:ext uri="{FF2B5EF4-FFF2-40B4-BE49-F238E27FC236}">
                <a16:creationId xmlns:a16="http://schemas.microsoft.com/office/drawing/2014/main" id="{58A79048-6048-5A27-A23A-2C65D9144021}"/>
              </a:ext>
            </a:extLst>
          </p:cNvPr>
          <p:cNvSpPr/>
          <p:nvPr/>
        </p:nvSpPr>
        <p:spPr>
          <a:xfrm rot="10800000">
            <a:off x="6397265" y="2109425"/>
            <a:ext cx="140844" cy="99941"/>
          </a:xfrm>
          <a:prstGeom prst="triangle">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A11DE8C-F9EA-59EB-E8C8-ED1EAE3FB859}"/>
              </a:ext>
            </a:extLst>
          </p:cNvPr>
          <p:cNvSpPr txBox="1"/>
          <p:nvPr/>
        </p:nvSpPr>
        <p:spPr>
          <a:xfrm>
            <a:off x="3386512" y="2511754"/>
            <a:ext cx="4504622" cy="215444"/>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4. Content Body</a:t>
            </a:r>
          </a:p>
        </p:txBody>
      </p:sp>
      <p:pic>
        <p:nvPicPr>
          <p:cNvPr id="19" name="Picture 18">
            <a:extLst>
              <a:ext uri="{FF2B5EF4-FFF2-40B4-BE49-F238E27FC236}">
                <a16:creationId xmlns:a16="http://schemas.microsoft.com/office/drawing/2014/main" id="{EC723127-D7D5-87C6-9076-CA4C54297B4B}"/>
              </a:ext>
            </a:extLst>
          </p:cNvPr>
          <p:cNvPicPr>
            <a:picLocks noChangeAspect="1"/>
          </p:cNvPicPr>
          <p:nvPr/>
        </p:nvPicPr>
        <p:blipFill>
          <a:blip r:embed="rId8"/>
          <a:stretch>
            <a:fillRect/>
          </a:stretch>
        </p:blipFill>
        <p:spPr>
          <a:xfrm>
            <a:off x="4430652" y="2463829"/>
            <a:ext cx="1405487" cy="303533"/>
          </a:xfrm>
          <a:prstGeom prst="rect">
            <a:avLst/>
          </a:prstGeom>
        </p:spPr>
      </p:pic>
      <p:sp>
        <p:nvSpPr>
          <p:cNvPr id="21" name="TextBox 20">
            <a:extLst>
              <a:ext uri="{FF2B5EF4-FFF2-40B4-BE49-F238E27FC236}">
                <a16:creationId xmlns:a16="http://schemas.microsoft.com/office/drawing/2014/main" id="{52CE9388-0332-0F00-7113-11FA37824BD3}"/>
              </a:ext>
            </a:extLst>
          </p:cNvPr>
          <p:cNvSpPr txBox="1"/>
          <p:nvPr/>
        </p:nvSpPr>
        <p:spPr>
          <a:xfrm>
            <a:off x="3692917" y="2935901"/>
            <a:ext cx="1405487" cy="215444"/>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1. Title</a:t>
            </a:r>
          </a:p>
        </p:txBody>
      </p:sp>
      <p:sp>
        <p:nvSpPr>
          <p:cNvPr id="22" name="TextBox 21">
            <a:extLst>
              <a:ext uri="{FF2B5EF4-FFF2-40B4-BE49-F238E27FC236}">
                <a16:creationId xmlns:a16="http://schemas.microsoft.com/office/drawing/2014/main" id="{A5CAAA27-C203-D4B0-50CE-3480060BFF62}"/>
              </a:ext>
            </a:extLst>
          </p:cNvPr>
          <p:cNvSpPr txBox="1"/>
          <p:nvPr/>
        </p:nvSpPr>
        <p:spPr>
          <a:xfrm>
            <a:off x="4628949" y="2956379"/>
            <a:ext cx="2054995" cy="230832"/>
          </a:xfrm>
          <a:prstGeom prst="rect">
            <a:avLst/>
          </a:prstGeom>
          <a:solidFill>
            <a:srgbClr val="FFFFFF"/>
          </a:solidFill>
          <a:ln>
            <a:solidFill>
              <a:schemeClr val="bg1">
                <a:lumMod val="85000"/>
              </a:schemeClr>
            </a:solidFill>
          </a:ln>
        </p:spPr>
        <p:txBody>
          <a:bodyPr wrap="square" rtlCol="0">
            <a:spAutoFit/>
          </a:bodyPr>
          <a:lstStyle/>
          <a:p>
            <a:r>
              <a:rPr lang="en-IN" sz="900" b="0" i="0">
                <a:solidFill>
                  <a:srgbClr val="000000"/>
                </a:solidFill>
                <a:effectLst/>
                <a:latin typeface="docs-Calibri"/>
              </a:rPr>
              <a:t>Your system is not reporting</a:t>
            </a:r>
            <a:endParaRPr lang="en-US" sz="16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56E6494-C697-5728-FF2D-73A82DA028B7}"/>
              </a:ext>
            </a:extLst>
          </p:cNvPr>
          <p:cNvSpPr txBox="1"/>
          <p:nvPr/>
        </p:nvSpPr>
        <p:spPr>
          <a:xfrm>
            <a:off x="3692337" y="3511047"/>
            <a:ext cx="1405487" cy="215444"/>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2. Description</a:t>
            </a:r>
          </a:p>
        </p:txBody>
      </p:sp>
      <p:sp>
        <p:nvSpPr>
          <p:cNvPr id="27" name="TextBox 26">
            <a:extLst>
              <a:ext uri="{FF2B5EF4-FFF2-40B4-BE49-F238E27FC236}">
                <a16:creationId xmlns:a16="http://schemas.microsoft.com/office/drawing/2014/main" id="{B9EEBA53-1A3C-FBCE-B220-3B3541364EF2}"/>
              </a:ext>
            </a:extLst>
          </p:cNvPr>
          <p:cNvSpPr txBox="1"/>
          <p:nvPr/>
        </p:nvSpPr>
        <p:spPr>
          <a:xfrm>
            <a:off x="4628949" y="3388665"/>
            <a:ext cx="2054995" cy="507831"/>
          </a:xfrm>
          <a:prstGeom prst="rect">
            <a:avLst/>
          </a:prstGeom>
          <a:solidFill>
            <a:srgbClr val="FFFFFF"/>
          </a:solidFill>
          <a:ln>
            <a:solidFill>
              <a:schemeClr val="bg1">
                <a:lumMod val="85000"/>
              </a:schemeClr>
            </a:solidFill>
          </a:ln>
        </p:spPr>
        <p:txBody>
          <a:bodyPr wrap="square" rtlCol="0">
            <a:spAutoFit/>
          </a:bodyPr>
          <a:lstStyle/>
          <a:p>
            <a:r>
              <a:rPr lang="en-IN" sz="900">
                <a:solidFill>
                  <a:srgbClr val="000000"/>
                </a:solidFill>
                <a:latin typeface="docs-Calibri"/>
              </a:rPr>
              <a:t>G</a:t>
            </a:r>
            <a:r>
              <a:rPr lang="en-IN" sz="900" b="0" i="0">
                <a:solidFill>
                  <a:srgbClr val="000000"/>
                </a:solidFill>
                <a:effectLst/>
                <a:latin typeface="docs-Calibri"/>
              </a:rPr>
              <a:t>ateway, which sends your system data to Enphase Enlighten, is not communicating.</a:t>
            </a:r>
            <a:endParaRPr lang="en-US" sz="160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0498CEE-5B66-F627-5654-0997CCF95644}"/>
              </a:ext>
            </a:extLst>
          </p:cNvPr>
          <p:cNvSpPr txBox="1"/>
          <p:nvPr/>
        </p:nvSpPr>
        <p:spPr>
          <a:xfrm>
            <a:off x="3692337" y="4118879"/>
            <a:ext cx="936612" cy="461665"/>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3. </a:t>
            </a:r>
            <a:r>
              <a:rPr lang="en-IN" sz="800">
                <a:solidFill>
                  <a:srgbClr val="000000"/>
                </a:solidFill>
                <a:latin typeface="docs-Calibri"/>
              </a:rPr>
              <a:t>Redirection    Link</a:t>
            </a:r>
            <a:endParaRPr lang="en-US" sz="1400">
              <a:latin typeface="Calibri" panose="020F0502020204030204" pitchFamily="34" charset="0"/>
              <a:cs typeface="Calibri" panose="020F0502020204030204" pitchFamily="34" charset="0"/>
            </a:endParaRPr>
          </a:p>
          <a:p>
            <a:endParaRPr lang="en-US" sz="80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47EA88DB-C284-6FB1-4B05-847BE497517E}"/>
              </a:ext>
            </a:extLst>
          </p:cNvPr>
          <p:cNvSpPr txBox="1"/>
          <p:nvPr/>
        </p:nvSpPr>
        <p:spPr>
          <a:xfrm>
            <a:off x="4628949" y="4188442"/>
            <a:ext cx="2054995" cy="230832"/>
          </a:xfrm>
          <a:prstGeom prst="rect">
            <a:avLst/>
          </a:prstGeom>
          <a:solidFill>
            <a:srgbClr val="FFFFFF"/>
          </a:solidFill>
          <a:ln>
            <a:solidFill>
              <a:schemeClr val="bg1">
                <a:lumMod val="85000"/>
              </a:schemeClr>
            </a:solidFill>
          </a:ln>
        </p:spPr>
        <p:txBody>
          <a:bodyPr wrap="square" rtlCol="0">
            <a:spAutoFit/>
          </a:bodyPr>
          <a:lstStyle/>
          <a:p>
            <a:r>
              <a:rPr lang="en-US" sz="900">
                <a:latin typeface="Calibri" panose="020F0502020204030204" pitchFamily="34" charset="0"/>
                <a:cs typeface="Calibri" panose="020F0502020204030204" pitchFamily="34" charset="0"/>
              </a:rPr>
              <a:t>Event History_deeplink</a:t>
            </a:r>
          </a:p>
        </p:txBody>
      </p:sp>
      <p:sp>
        <p:nvSpPr>
          <p:cNvPr id="30" name="TextBox 29">
            <a:extLst>
              <a:ext uri="{FF2B5EF4-FFF2-40B4-BE49-F238E27FC236}">
                <a16:creationId xmlns:a16="http://schemas.microsoft.com/office/drawing/2014/main" id="{22EE75BE-3E17-033B-3FE3-5E1AD3772210}"/>
              </a:ext>
            </a:extLst>
          </p:cNvPr>
          <p:cNvSpPr txBox="1"/>
          <p:nvPr/>
        </p:nvSpPr>
        <p:spPr>
          <a:xfrm>
            <a:off x="3692337" y="4758481"/>
            <a:ext cx="936612" cy="461665"/>
          </a:xfrm>
          <a:prstGeom prst="rect">
            <a:avLst/>
          </a:prstGeom>
          <a:noFill/>
        </p:spPr>
        <p:txBody>
          <a:bodyPr wrap="square" rtlCol="0">
            <a:spAutoFit/>
          </a:bodyPr>
          <a:lstStyle/>
          <a:p>
            <a:r>
              <a:rPr lang="en-US" sz="800">
                <a:latin typeface="Calibri" panose="020F0502020204030204" pitchFamily="34" charset="0"/>
                <a:cs typeface="Calibri" panose="020F0502020204030204" pitchFamily="34" charset="0"/>
              </a:rPr>
              <a:t>4. Indicator on app </a:t>
            </a:r>
            <a:endParaRPr lang="en-US" sz="1400">
              <a:latin typeface="Calibri" panose="020F0502020204030204" pitchFamily="34" charset="0"/>
              <a:cs typeface="Calibri" panose="020F0502020204030204" pitchFamily="34" charset="0"/>
            </a:endParaRPr>
          </a:p>
          <a:p>
            <a:endParaRPr lang="en-US" sz="800">
              <a:latin typeface="Calibri" panose="020F0502020204030204" pitchFamily="34" charset="0"/>
              <a:cs typeface="Calibri" panose="020F0502020204030204" pitchFamily="34" charset="0"/>
            </a:endParaRPr>
          </a:p>
        </p:txBody>
      </p:sp>
      <p:pic>
        <p:nvPicPr>
          <p:cNvPr id="31" name="Picture 30">
            <a:extLst>
              <a:ext uri="{FF2B5EF4-FFF2-40B4-BE49-F238E27FC236}">
                <a16:creationId xmlns:a16="http://schemas.microsoft.com/office/drawing/2014/main" id="{450F48D6-9439-A760-4EF4-764A2A331340}"/>
              </a:ext>
            </a:extLst>
          </p:cNvPr>
          <p:cNvPicPr>
            <a:picLocks noChangeAspect="1"/>
          </p:cNvPicPr>
          <p:nvPr/>
        </p:nvPicPr>
        <p:blipFill>
          <a:blip r:embed="rId9"/>
          <a:stretch>
            <a:fillRect/>
          </a:stretch>
        </p:blipFill>
        <p:spPr>
          <a:xfrm>
            <a:off x="4609699" y="4750180"/>
            <a:ext cx="343913" cy="318749"/>
          </a:xfrm>
          <a:prstGeom prst="rect">
            <a:avLst/>
          </a:prstGeom>
        </p:spPr>
      </p:pic>
      <p:pic>
        <p:nvPicPr>
          <p:cNvPr id="32" name="Picture 31">
            <a:extLst>
              <a:ext uri="{FF2B5EF4-FFF2-40B4-BE49-F238E27FC236}">
                <a16:creationId xmlns:a16="http://schemas.microsoft.com/office/drawing/2014/main" id="{A3ABDB44-2A84-246C-0E99-6B574FF1E0D1}"/>
              </a:ext>
            </a:extLst>
          </p:cNvPr>
          <p:cNvPicPr>
            <a:picLocks noChangeAspect="1"/>
          </p:cNvPicPr>
          <p:nvPr/>
        </p:nvPicPr>
        <p:blipFill>
          <a:blip r:embed="rId10"/>
          <a:stretch>
            <a:fillRect/>
          </a:stretch>
        </p:blipFill>
        <p:spPr>
          <a:xfrm>
            <a:off x="3584070" y="5750851"/>
            <a:ext cx="1408429" cy="318750"/>
          </a:xfrm>
          <a:prstGeom prst="rect">
            <a:avLst/>
          </a:prstGeom>
        </p:spPr>
      </p:pic>
    </p:spTree>
    <p:extLst>
      <p:ext uri="{BB962C8B-B14F-4D97-AF65-F5344CB8AC3E}">
        <p14:creationId xmlns:p14="http://schemas.microsoft.com/office/powerpoint/2010/main" val="3427286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0A43A-68F9-B9BC-F939-1B6E4F28F5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BCE871-CFBE-ECB7-6A6F-726258794984}"/>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Notification Service: Core Components</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E13194F5-AB49-84B8-94C2-A1A09BD14F00}"/>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9" name="TextBox 8">
            <a:extLst>
              <a:ext uri="{FF2B5EF4-FFF2-40B4-BE49-F238E27FC236}">
                <a16:creationId xmlns:a16="http://schemas.microsoft.com/office/drawing/2014/main" id="{75BF6AD9-EAE8-19FA-7B9B-74EEE108E4D4}"/>
              </a:ext>
            </a:extLst>
          </p:cNvPr>
          <p:cNvSpPr txBox="1"/>
          <p:nvPr/>
        </p:nvSpPr>
        <p:spPr>
          <a:xfrm>
            <a:off x="166794" y="474784"/>
            <a:ext cx="11874638" cy="5816977"/>
          </a:xfrm>
          <a:prstGeom prst="rect">
            <a:avLst/>
          </a:prstGeom>
          <a:noFill/>
        </p:spPr>
        <p:txBody>
          <a:bodyPr wrap="square" rtlCol="0">
            <a:spAutoFit/>
          </a:bodyPr>
          <a:lstStyle/>
          <a:p>
            <a:pPr marL="342900" indent="-342900">
              <a:buAutoNum type="arabicPeriod"/>
            </a:pPr>
            <a:r>
              <a:rPr lang="en-IN" sz="1400" b="1">
                <a:latin typeface="Calibri" panose="020F0502020204030204" pitchFamily="34" charset="0"/>
                <a:cs typeface="Calibri" panose="020F0502020204030204" pitchFamily="34" charset="0"/>
              </a:rPr>
              <a:t>Delivery mechanism </a:t>
            </a:r>
          </a:p>
          <a:p>
            <a:pPr marL="800100" lvl="1" indent="-342900">
              <a:buFont typeface="Arial" panose="020B0604020202020204" pitchFamily="34" charset="0"/>
              <a:buChar char="•"/>
            </a:pPr>
            <a:r>
              <a:rPr lang="en-IN" sz="1400">
                <a:latin typeface="Calibri" panose="020F0502020204030204" pitchFamily="34" charset="0"/>
                <a:cs typeface="Calibri" panose="020F0502020204030204" pitchFamily="34" charset="0"/>
              </a:rPr>
              <a:t>Support multiple channels (email, SMS, push notifications, in-app banners)</a:t>
            </a:r>
          </a:p>
          <a:p>
            <a:pPr marL="800100" lvl="1" indent="-342900">
              <a:buFont typeface="Arial" panose="020B0604020202020204" pitchFamily="34" charset="0"/>
              <a:buChar char="•"/>
            </a:pPr>
            <a:r>
              <a:rPr lang="en-IN" sz="1400">
                <a:latin typeface="Calibri" panose="020F0502020204030204" pitchFamily="34" charset="0"/>
                <a:cs typeface="Calibri" panose="020F0502020204030204" pitchFamily="34" charset="0"/>
              </a:rPr>
              <a:t>Required for adding new delivery mechanism and associated service</a:t>
            </a:r>
            <a:br>
              <a:rPr lang="en-IN" sz="1400">
                <a:latin typeface="Calibri" panose="020F0502020204030204" pitchFamily="34" charset="0"/>
                <a:cs typeface="Calibri" panose="020F0502020204030204" pitchFamily="34" charset="0"/>
              </a:rPr>
            </a:br>
            <a:endParaRPr lang="en-IN" sz="1400">
              <a:latin typeface="Calibri" panose="020F0502020204030204" pitchFamily="34" charset="0"/>
              <a:cs typeface="Calibri" panose="020F0502020204030204" pitchFamily="34" charset="0"/>
            </a:endParaRPr>
          </a:p>
          <a:p>
            <a:pPr marL="342900" indent="-342900">
              <a:buFontTx/>
              <a:buAutoNum type="arabicPeriod"/>
            </a:pPr>
            <a:r>
              <a:rPr lang="en-IN" sz="1400" b="1">
                <a:latin typeface="Calibri" panose="020F0502020204030204" pitchFamily="34" charset="0"/>
                <a:cs typeface="Calibri" panose="020F0502020204030204" pitchFamily="34" charset="0"/>
              </a:rPr>
              <a:t>Notification Template Management </a:t>
            </a:r>
            <a:r>
              <a:rPr lang="en-IN" sz="1400">
                <a:latin typeface="Calibri" panose="020F0502020204030204" pitchFamily="34" charset="0"/>
                <a:cs typeface="Calibri" panose="020F0502020204030204" pitchFamily="34" charset="0"/>
              </a:rPr>
              <a:t>Corresponding to each delivery mechanisms, templates will be defined </a:t>
            </a:r>
            <a:r>
              <a:rPr lang="en-IN" sz="1400" b="1">
                <a:latin typeface="Calibri" panose="020F0502020204030204" pitchFamily="34" charset="0"/>
                <a:cs typeface="Calibri" panose="020F0502020204030204" pitchFamily="34" charset="0"/>
              </a:rPr>
              <a:t>[Template 1, Template 2 for email]</a:t>
            </a:r>
          </a:p>
          <a:p>
            <a:pPr lvl="1"/>
            <a:endParaRPr lang="en-IN" sz="1400">
              <a:latin typeface="Calibri" panose="020F0502020204030204" pitchFamily="34" charset="0"/>
              <a:cs typeface="Calibri" panose="020F0502020204030204" pitchFamily="34" charset="0"/>
            </a:endParaRPr>
          </a:p>
          <a:p>
            <a:pPr marL="342900" indent="-342900">
              <a:buFont typeface="+mj-lt"/>
              <a:buAutoNum type="arabicPeriod" startAt="3"/>
            </a:pPr>
            <a:r>
              <a:rPr lang="en-IN" sz="1400" b="1">
                <a:latin typeface="Calibri" panose="020F0502020204030204" pitchFamily="34" charset="0"/>
                <a:cs typeface="Calibri" panose="020F0502020204030204" pitchFamily="34" charset="0"/>
              </a:rPr>
              <a:t>Notification Definition</a:t>
            </a:r>
          </a:p>
          <a:p>
            <a:pPr marL="800100" lvl="1" indent="-342900">
              <a:buFont typeface="Arial" panose="020B0604020202020204" pitchFamily="34" charset="0"/>
              <a:buChar char="•"/>
            </a:pPr>
            <a:r>
              <a:rPr lang="en-IN" sz="1400">
                <a:latin typeface="Calibri" panose="020F0502020204030204" pitchFamily="34" charset="0"/>
                <a:cs typeface="Calibri" panose="020F0502020204030204" pitchFamily="34" charset="0"/>
              </a:rPr>
              <a:t>Notification can be defined as per the selection of #1 delivery mechanism and #2 template [</a:t>
            </a:r>
            <a:r>
              <a:rPr lang="en-IN" sz="1400" err="1">
                <a:latin typeface="Calibri" panose="020F0502020204030204" pitchFamily="34" charset="0"/>
                <a:cs typeface="Calibri" panose="020F0502020204030204" pitchFamily="34" charset="0"/>
              </a:rPr>
              <a:t>Eg</a:t>
            </a:r>
            <a:r>
              <a:rPr lang="en-IN" sz="1400">
                <a:latin typeface="Calibri" panose="020F0502020204030204" pitchFamily="34" charset="0"/>
                <a:cs typeface="Calibri" panose="020F0502020204030204" pitchFamily="34" charset="0"/>
              </a:rPr>
              <a:t>: Email , Template 1 for Monthly Report]</a:t>
            </a:r>
          </a:p>
          <a:p>
            <a:pPr marL="800100" lvl="1" indent="-342900">
              <a:buFont typeface="Arial" panose="020B0604020202020204" pitchFamily="34" charset="0"/>
              <a:buChar char="•"/>
            </a:pPr>
            <a:r>
              <a:rPr lang="en-IN" sz="1400">
                <a:latin typeface="Calibri" panose="020F0502020204030204" pitchFamily="34" charset="0"/>
                <a:cs typeface="Calibri" panose="020F0502020204030204" pitchFamily="34" charset="0"/>
              </a:rPr>
              <a:t>Each notification will be mapped to corresponding HO and installer Notification preference (only for critical cases, user preference can be overridden</a:t>
            </a:r>
          </a:p>
          <a:p>
            <a:pPr marL="800100" lvl="1" indent="-342900">
              <a:buFont typeface="Arial" panose="020B0604020202020204" pitchFamily="34" charset="0"/>
              <a:buChar char="•"/>
            </a:pPr>
            <a:r>
              <a:rPr lang="en-IN" sz="1400">
                <a:latin typeface="Calibri" panose="020F0502020204030204" pitchFamily="34" charset="0"/>
                <a:cs typeface="Calibri" panose="020F0502020204030204" pitchFamily="34" charset="0"/>
              </a:rPr>
              <a:t>New notifications can be defined with desired content as per template, localisation will be addressed</a:t>
            </a:r>
            <a:br>
              <a:rPr lang="en-IN" sz="1400">
                <a:latin typeface="Calibri" panose="020F0502020204030204" pitchFamily="34" charset="0"/>
                <a:cs typeface="Calibri" panose="020F0502020204030204" pitchFamily="34" charset="0"/>
              </a:rPr>
            </a:br>
            <a:endParaRPr lang="en-IN" sz="1400">
              <a:latin typeface="Calibri" panose="020F0502020204030204" pitchFamily="34" charset="0"/>
              <a:cs typeface="Calibri" panose="020F0502020204030204" pitchFamily="34" charset="0"/>
            </a:endParaRPr>
          </a:p>
          <a:p>
            <a:pPr marL="342900" indent="-342900">
              <a:buAutoNum type="arabicPeriod" startAt="3"/>
            </a:pPr>
            <a:r>
              <a:rPr lang="en-IN" sz="1400" b="1">
                <a:latin typeface="Calibri" panose="020F0502020204030204" pitchFamily="34" charset="0"/>
                <a:cs typeface="Calibri" panose="020F0502020204030204" pitchFamily="34" charset="0"/>
              </a:rPr>
              <a:t>Notification Scheduler</a:t>
            </a:r>
            <a:br>
              <a:rPr lang="en-IN" sz="1400" b="1">
                <a:latin typeface="Calibri" panose="020F0502020204030204" pitchFamily="34" charset="0"/>
                <a:cs typeface="Calibri" panose="020F0502020204030204" pitchFamily="34" charset="0"/>
              </a:rPr>
            </a:br>
            <a:r>
              <a:rPr lang="en-IN" sz="1400">
                <a:latin typeface="Calibri" panose="020F0502020204030204" pitchFamily="34" charset="0"/>
                <a:cs typeface="Calibri" panose="020F0502020204030204" pitchFamily="34" charset="0"/>
              </a:rPr>
              <a:t>This will contain:</a:t>
            </a:r>
          </a:p>
          <a:p>
            <a:pPr marL="800100" lvl="1" indent="-342900">
              <a:buSzPct val="70000"/>
              <a:buFont typeface="Courier New" panose="02070309020205020404" pitchFamily="49" charset="0"/>
              <a:buChar char="o"/>
            </a:pPr>
            <a:r>
              <a:rPr lang="en-IN" sz="1400">
                <a:latin typeface="Calibri" panose="020F0502020204030204" pitchFamily="34" charset="0"/>
                <a:cs typeface="Calibri" panose="020F0502020204030204" pitchFamily="34" charset="0"/>
              </a:rPr>
              <a:t>Notification Priority [for queue prioritisation]</a:t>
            </a:r>
          </a:p>
          <a:p>
            <a:pPr marL="800100" lvl="1" indent="-342900">
              <a:buSzPct val="70000"/>
              <a:buFont typeface="Courier New" panose="02070309020205020404" pitchFamily="49" charset="0"/>
              <a:buChar char="o"/>
            </a:pPr>
            <a:r>
              <a:rPr lang="en-IN" sz="1400">
                <a:latin typeface="Calibri" panose="020F0502020204030204" pitchFamily="34" charset="0"/>
                <a:cs typeface="Calibri" panose="020F0502020204030204" pitchFamily="34" charset="0"/>
              </a:rPr>
              <a:t>Meant for HOs/Installers</a:t>
            </a:r>
          </a:p>
          <a:p>
            <a:pPr marL="800100" lvl="1" indent="-342900">
              <a:buSzPct val="70000"/>
              <a:buFont typeface="Courier New" panose="02070309020205020404" pitchFamily="49" charset="0"/>
              <a:buChar char="o"/>
            </a:pPr>
            <a:r>
              <a:rPr lang="en-IN" sz="1400">
                <a:latin typeface="Calibri" panose="020F0502020204030204" pitchFamily="34" charset="0"/>
                <a:cs typeface="Calibri" panose="020F0502020204030204" pitchFamily="34" charset="0"/>
              </a:rPr>
              <a:t>Trigger Logic</a:t>
            </a:r>
          </a:p>
          <a:p>
            <a:pPr marL="1257300" lvl="2" indent="-342900">
              <a:buSzPct val="100000"/>
              <a:buFont typeface="+mj-lt"/>
              <a:buAutoNum type="arabicPeriod"/>
            </a:pPr>
            <a:r>
              <a:rPr lang="en-IN" sz="1400">
                <a:latin typeface="Calibri" panose="020F0502020204030204" pitchFamily="34" charset="0"/>
                <a:cs typeface="Calibri" panose="020F0502020204030204" pitchFamily="34" charset="0"/>
              </a:rPr>
              <a:t>Automated events – Event-based </a:t>
            </a:r>
          </a:p>
          <a:p>
            <a:pPr marL="1257300" lvl="2" indent="-342900">
              <a:buSzPct val="100000"/>
              <a:buFont typeface="+mj-lt"/>
              <a:buAutoNum type="arabicPeriod"/>
            </a:pPr>
            <a:r>
              <a:rPr lang="en-IN" sz="1400">
                <a:latin typeface="Calibri" panose="020F0502020204030204" pitchFamily="34" charset="0"/>
                <a:cs typeface="Calibri" panose="020F0502020204030204" pitchFamily="34" charset="0"/>
              </a:rPr>
              <a:t>Manual Trigger - Target audience and schedule</a:t>
            </a:r>
          </a:p>
          <a:p>
            <a:pPr marL="800100" lvl="1" indent="-342900">
              <a:buSzPct val="70000"/>
              <a:buFont typeface="Courier New" panose="02070309020205020404" pitchFamily="49" charset="0"/>
              <a:buChar char="o"/>
            </a:pPr>
            <a:r>
              <a:rPr lang="en-IN" sz="1400">
                <a:latin typeface="Calibri" panose="020F0502020204030204" pitchFamily="34" charset="0"/>
                <a:cs typeface="Calibri" panose="020F0502020204030204" pitchFamily="34" charset="0"/>
              </a:rPr>
              <a:t>Notification Frequency</a:t>
            </a:r>
          </a:p>
          <a:p>
            <a:pPr lvl="2">
              <a:buSzPct val="70000"/>
            </a:pPr>
            <a:endParaRPr lang="en-IN" sz="1400">
              <a:latin typeface="Calibri" panose="020F0502020204030204" pitchFamily="34" charset="0"/>
              <a:cs typeface="Calibri" panose="020F0502020204030204" pitchFamily="34" charset="0"/>
            </a:endParaRPr>
          </a:p>
          <a:p>
            <a:r>
              <a:rPr lang="en-IN" sz="1400" b="1" u="sng">
                <a:latin typeface="Calibri" panose="020F0502020204030204" pitchFamily="34" charset="0"/>
                <a:cs typeface="Calibri" panose="020F0502020204030204" pitchFamily="34" charset="0"/>
              </a:rPr>
              <a:t>Backend:</a:t>
            </a:r>
            <a:br>
              <a:rPr lang="en-IN" sz="1400" b="1" u="sng">
                <a:latin typeface="Calibri" panose="020F0502020204030204" pitchFamily="34" charset="0"/>
                <a:cs typeface="Calibri" panose="020F0502020204030204" pitchFamily="34" charset="0"/>
              </a:rPr>
            </a:br>
            <a:endParaRPr lang="en-IN" sz="800" b="1" u="sng">
              <a:latin typeface="Calibri" panose="020F0502020204030204" pitchFamily="34" charset="0"/>
              <a:cs typeface="Calibri" panose="020F0502020204030204" pitchFamily="34" charset="0"/>
            </a:endParaRPr>
          </a:p>
          <a:p>
            <a:pPr marL="342900" indent="-342900">
              <a:buFont typeface="+mj-lt"/>
              <a:buAutoNum type="arabicPeriod" startAt="5"/>
            </a:pPr>
            <a:r>
              <a:rPr lang="en-IN" sz="1400" b="1">
                <a:latin typeface="Calibri" panose="020F0502020204030204" pitchFamily="34" charset="0"/>
                <a:cs typeface="Calibri" panose="020F0502020204030204" pitchFamily="34" charset="0"/>
              </a:rPr>
              <a:t>Notification Worker &amp; Dispatcher</a:t>
            </a:r>
          </a:p>
          <a:p>
            <a:pPr marL="742950" lvl="1" indent="-285750">
              <a:buFont typeface="Arial" panose="020B0604020202020204" pitchFamily="34" charset="0"/>
              <a:buChar char="•"/>
            </a:pPr>
            <a:r>
              <a:rPr lang="en-IN" sz="1400">
                <a:latin typeface="Calibri" panose="020F0502020204030204" pitchFamily="34" charset="0"/>
                <a:cs typeface="Calibri" panose="020F0502020204030204" pitchFamily="34" charset="0"/>
              </a:rPr>
              <a:t>Module would read from above layers and execute</a:t>
            </a:r>
          </a:p>
          <a:p>
            <a:pPr marL="742950" lvl="1" indent="-285750">
              <a:buFont typeface="Arial" panose="020B0604020202020204" pitchFamily="34" charset="0"/>
              <a:buChar char="•"/>
            </a:pPr>
            <a:r>
              <a:rPr lang="en-IN" sz="1400">
                <a:latin typeface="Calibri" panose="020F0502020204030204" pitchFamily="34" charset="0"/>
                <a:cs typeface="Calibri" panose="020F0502020204030204" pitchFamily="34" charset="0"/>
              </a:rPr>
              <a:t>Queues and de-queues the messages as per schedule</a:t>
            </a:r>
          </a:p>
          <a:p>
            <a:pPr marL="742950" lvl="1" indent="-285750">
              <a:buFont typeface="Arial" panose="020B0604020202020204" pitchFamily="34" charset="0"/>
              <a:buChar char="•"/>
            </a:pPr>
            <a:r>
              <a:rPr lang="en-IN" sz="1400">
                <a:latin typeface="Calibri" panose="020F0502020204030204" pitchFamily="34" charset="0"/>
                <a:cs typeface="Calibri" panose="020F0502020204030204" pitchFamily="34" charset="0"/>
              </a:rPr>
              <a:t>Invoke delivery mechanism (#1) to send</a:t>
            </a:r>
          </a:p>
          <a:p>
            <a:endParaRPr lang="en-IN"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9035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AABD0-5881-B314-0649-9BCECCCA36F2}"/>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9EFF95FC-4813-6A0A-8EDC-047AC79A1330}"/>
              </a:ext>
            </a:extLst>
          </p:cNvPr>
          <p:cNvGrpSpPr/>
          <p:nvPr/>
        </p:nvGrpSpPr>
        <p:grpSpPr>
          <a:xfrm>
            <a:off x="254961" y="1473788"/>
            <a:ext cx="12038068" cy="3809967"/>
            <a:chOff x="0" y="1454736"/>
            <a:chExt cx="12038068" cy="3809967"/>
          </a:xfrm>
        </p:grpSpPr>
        <p:pic>
          <p:nvPicPr>
            <p:cNvPr id="16" name="Picture 15">
              <a:extLst>
                <a:ext uri="{FF2B5EF4-FFF2-40B4-BE49-F238E27FC236}">
                  <a16:creationId xmlns:a16="http://schemas.microsoft.com/office/drawing/2014/main" id="{C0009861-AA1D-3B02-ACBE-45638D9D5504}"/>
                </a:ext>
              </a:extLst>
            </p:cNvPr>
            <p:cNvPicPr>
              <a:picLocks noChangeAspect="1"/>
            </p:cNvPicPr>
            <p:nvPr/>
          </p:nvPicPr>
          <p:blipFill>
            <a:blip r:embed="rId2"/>
            <a:stretch>
              <a:fillRect/>
            </a:stretch>
          </p:blipFill>
          <p:spPr>
            <a:xfrm>
              <a:off x="0" y="1454736"/>
              <a:ext cx="12038068" cy="3809967"/>
            </a:xfrm>
            <a:prstGeom prst="rect">
              <a:avLst/>
            </a:prstGeom>
          </p:spPr>
        </p:pic>
        <p:pic>
          <p:nvPicPr>
            <p:cNvPr id="19" name="Picture 18">
              <a:extLst>
                <a:ext uri="{FF2B5EF4-FFF2-40B4-BE49-F238E27FC236}">
                  <a16:creationId xmlns:a16="http://schemas.microsoft.com/office/drawing/2014/main" id="{04C5B39C-EA45-091A-50C9-E7428DAC6B4F}"/>
                </a:ext>
              </a:extLst>
            </p:cNvPr>
            <p:cNvPicPr>
              <a:picLocks noChangeAspect="1"/>
            </p:cNvPicPr>
            <p:nvPr/>
          </p:nvPicPr>
          <p:blipFill>
            <a:blip r:embed="rId3"/>
            <a:stretch>
              <a:fillRect/>
            </a:stretch>
          </p:blipFill>
          <p:spPr>
            <a:xfrm>
              <a:off x="11120695" y="3706090"/>
              <a:ext cx="733857" cy="311727"/>
            </a:xfrm>
            <a:prstGeom prst="rect">
              <a:avLst/>
            </a:prstGeom>
          </p:spPr>
        </p:pic>
        <p:pic>
          <p:nvPicPr>
            <p:cNvPr id="20" name="Picture 19">
              <a:extLst>
                <a:ext uri="{FF2B5EF4-FFF2-40B4-BE49-F238E27FC236}">
                  <a16:creationId xmlns:a16="http://schemas.microsoft.com/office/drawing/2014/main" id="{188C987B-CB22-1C24-2BEB-F88F7D48B8BE}"/>
                </a:ext>
              </a:extLst>
            </p:cNvPr>
            <p:cNvPicPr>
              <a:picLocks noChangeAspect="1"/>
            </p:cNvPicPr>
            <p:nvPr/>
          </p:nvPicPr>
          <p:blipFill>
            <a:blip r:embed="rId3"/>
            <a:stretch>
              <a:fillRect/>
            </a:stretch>
          </p:blipFill>
          <p:spPr>
            <a:xfrm>
              <a:off x="11120695" y="4513104"/>
              <a:ext cx="733857" cy="311727"/>
            </a:xfrm>
            <a:prstGeom prst="rect">
              <a:avLst/>
            </a:prstGeom>
          </p:spPr>
        </p:pic>
      </p:grpSp>
      <p:sp>
        <p:nvSpPr>
          <p:cNvPr id="5" name="TextBox 4">
            <a:extLst>
              <a:ext uri="{FF2B5EF4-FFF2-40B4-BE49-F238E27FC236}">
                <a16:creationId xmlns:a16="http://schemas.microsoft.com/office/drawing/2014/main" id="{99C98553-8BD1-4C55-BB57-1A49A3A7B3C4}"/>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3 : Notification Definition</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6" name="Straight Connector 5">
            <a:extLst>
              <a:ext uri="{FF2B5EF4-FFF2-40B4-BE49-F238E27FC236}">
                <a16:creationId xmlns:a16="http://schemas.microsoft.com/office/drawing/2014/main" id="{D50FCEFD-9DF0-EECC-81C3-9A0DCE827F9B}"/>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17" name="Rectangular Callout 16">
            <a:extLst>
              <a:ext uri="{FF2B5EF4-FFF2-40B4-BE49-F238E27FC236}">
                <a16:creationId xmlns:a16="http://schemas.microsoft.com/office/drawing/2014/main" id="{D9F9D0EB-74C3-F164-9452-CD2A1E9A5C29}"/>
              </a:ext>
            </a:extLst>
          </p:cNvPr>
          <p:cNvSpPr/>
          <p:nvPr/>
        </p:nvSpPr>
        <p:spPr>
          <a:xfrm>
            <a:off x="10480416" y="997528"/>
            <a:ext cx="1557652" cy="457183"/>
          </a:xfrm>
          <a:prstGeom prst="wedgeRectCallout">
            <a:avLst>
              <a:gd name="adj1" fmla="val 7978"/>
              <a:gd name="adj2" fmla="val 20407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Calibri" panose="020F0502020204030204" pitchFamily="34" charset="0"/>
                <a:cs typeface="Calibri" panose="020F0502020204030204" pitchFamily="34" charset="0"/>
              </a:rPr>
              <a:t>Inactive notifications will be in archive</a:t>
            </a:r>
          </a:p>
        </p:txBody>
      </p:sp>
      <p:sp>
        <p:nvSpPr>
          <p:cNvPr id="18" name="Rectangular Callout 17">
            <a:extLst>
              <a:ext uri="{FF2B5EF4-FFF2-40B4-BE49-F238E27FC236}">
                <a16:creationId xmlns:a16="http://schemas.microsoft.com/office/drawing/2014/main" id="{BCEF4C7E-ED72-2E33-FB6E-20364CFA6CFD}"/>
              </a:ext>
            </a:extLst>
          </p:cNvPr>
          <p:cNvSpPr/>
          <p:nvPr/>
        </p:nvSpPr>
        <p:spPr>
          <a:xfrm>
            <a:off x="1668926" y="879756"/>
            <a:ext cx="1557652" cy="457183"/>
          </a:xfrm>
          <a:prstGeom prst="wedgeRectCallout">
            <a:avLst>
              <a:gd name="adj1" fmla="val -6253"/>
              <a:gd name="adj2" fmla="val 22528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Calibri" panose="020F0502020204030204" pitchFamily="34" charset="0"/>
                <a:cs typeface="Calibri" panose="020F0502020204030204" pitchFamily="34" charset="0"/>
              </a:rPr>
              <a:t>All active notifications will be listed here</a:t>
            </a:r>
          </a:p>
        </p:txBody>
      </p:sp>
      <p:sp>
        <p:nvSpPr>
          <p:cNvPr id="22" name="Rectangular Callout 21">
            <a:extLst>
              <a:ext uri="{FF2B5EF4-FFF2-40B4-BE49-F238E27FC236}">
                <a16:creationId xmlns:a16="http://schemas.microsoft.com/office/drawing/2014/main" id="{79760EA7-E4F5-CC3F-0076-BB1B59714D5F}"/>
              </a:ext>
            </a:extLst>
          </p:cNvPr>
          <p:cNvSpPr/>
          <p:nvPr/>
        </p:nvSpPr>
        <p:spPr>
          <a:xfrm>
            <a:off x="9836727" y="5283755"/>
            <a:ext cx="1650896" cy="784536"/>
          </a:xfrm>
          <a:prstGeom prst="wedgeRectCallout">
            <a:avLst>
              <a:gd name="adj1" fmla="val 21320"/>
              <a:gd name="adj2" fmla="val -1139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Calibri" panose="020F0502020204030204" pitchFamily="34" charset="0"/>
                <a:cs typeface="Calibri" panose="020F0502020204030204" pitchFamily="34" charset="0"/>
              </a:rPr>
              <a:t>Existing active Notifications can be edited or Expired</a:t>
            </a:r>
          </a:p>
        </p:txBody>
      </p:sp>
      <p:pic>
        <p:nvPicPr>
          <p:cNvPr id="17410" name="Picture 2" descr="Filter Icon - Simple Filter Icon - CleanPNG / KissPNG">
            <a:extLst>
              <a:ext uri="{FF2B5EF4-FFF2-40B4-BE49-F238E27FC236}">
                <a16:creationId xmlns:a16="http://schemas.microsoft.com/office/drawing/2014/main" id="{5A8AF18E-030C-05A2-CEC9-5E96DA6C7130}"/>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2611513" y="2978149"/>
            <a:ext cx="180625" cy="1043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ilter Icon - Simple Filter Icon - CleanPNG / KissPNG">
            <a:extLst>
              <a:ext uri="{FF2B5EF4-FFF2-40B4-BE49-F238E27FC236}">
                <a16:creationId xmlns:a16="http://schemas.microsoft.com/office/drawing/2014/main" id="{39B44E49-337D-F53B-5AB8-E508F94DF221}"/>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6">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3530725" y="2986077"/>
            <a:ext cx="180625" cy="1043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ilter Icon - Simple Filter Icon - CleanPNG / KissPNG">
            <a:extLst>
              <a:ext uri="{FF2B5EF4-FFF2-40B4-BE49-F238E27FC236}">
                <a16:creationId xmlns:a16="http://schemas.microsoft.com/office/drawing/2014/main" id="{4E0D6405-7C92-CC74-776C-32436DB23909}"/>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4359624" y="2986077"/>
            <a:ext cx="180625" cy="10436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ilter Icon - Simple Filter Icon - CleanPNG / KissPNG">
            <a:extLst>
              <a:ext uri="{FF2B5EF4-FFF2-40B4-BE49-F238E27FC236}">
                <a16:creationId xmlns:a16="http://schemas.microsoft.com/office/drawing/2014/main" id="{B27F1140-A04B-D4F9-20D1-F9C6B8CB4EED}"/>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5188523" y="2986076"/>
            <a:ext cx="180625" cy="10436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ilter Icon - Simple Filter Icon - CleanPNG / KissPNG">
            <a:extLst>
              <a:ext uri="{FF2B5EF4-FFF2-40B4-BE49-F238E27FC236}">
                <a16:creationId xmlns:a16="http://schemas.microsoft.com/office/drawing/2014/main" id="{A950FAB6-405C-FBB5-0D65-519B136EDC0B}"/>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6005687" y="2978148"/>
            <a:ext cx="180625" cy="10436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ilter Icon - Simple Filter Icon - CleanPNG / KissPNG">
            <a:extLst>
              <a:ext uri="{FF2B5EF4-FFF2-40B4-BE49-F238E27FC236}">
                <a16:creationId xmlns:a16="http://schemas.microsoft.com/office/drawing/2014/main" id="{79D2748F-AF05-EBE4-5BFF-BBC0E2C36581}"/>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6834586" y="2986075"/>
            <a:ext cx="180625" cy="1043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ilter Icon - Simple Filter Icon - CleanPNG / KissPNG">
            <a:extLst>
              <a:ext uri="{FF2B5EF4-FFF2-40B4-BE49-F238E27FC236}">
                <a16:creationId xmlns:a16="http://schemas.microsoft.com/office/drawing/2014/main" id="{87F006C6-BDA3-384C-AB22-B1D97E8D4CD1}"/>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7436165" y="2986075"/>
            <a:ext cx="180625" cy="1043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Filter Icon - Simple Filter Icon - CleanPNG / KissPNG">
            <a:extLst>
              <a:ext uri="{FF2B5EF4-FFF2-40B4-BE49-F238E27FC236}">
                <a16:creationId xmlns:a16="http://schemas.microsoft.com/office/drawing/2014/main" id="{2C5516D3-B71B-AED2-E68B-F1A1CEA61875}"/>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8154888" y="2984445"/>
            <a:ext cx="180625" cy="1043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Filter Icon - Simple Filter Icon - CleanPNG / KissPNG">
            <a:extLst>
              <a:ext uri="{FF2B5EF4-FFF2-40B4-BE49-F238E27FC236}">
                <a16:creationId xmlns:a16="http://schemas.microsoft.com/office/drawing/2014/main" id="{79D697A4-FFE7-CEBA-B284-4336D560951D}"/>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6">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8931564" y="2986075"/>
            <a:ext cx="180625" cy="10436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Filter Icon - Simple Filter Icon - CleanPNG / KissPNG">
            <a:extLst>
              <a:ext uri="{FF2B5EF4-FFF2-40B4-BE49-F238E27FC236}">
                <a16:creationId xmlns:a16="http://schemas.microsoft.com/office/drawing/2014/main" id="{31929D62-3F2D-9719-5154-4D340705C254}"/>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7">
                    <a14:imgEffect>
                      <a14:backgroundRemoval t="4615" b="91346" l="10000" r="90000">
                        <a14:foregroundMark x1="24889" y1="6346" x2="33111" y2="18269"/>
                        <a14:foregroundMark x1="33111" y1="18269" x2="37222" y2="35769"/>
                        <a14:foregroundMark x1="37222" y1="35769" x2="40111" y2="41154"/>
                        <a14:foregroundMark x1="40111" y1="41154" x2="41000" y2="48269"/>
                        <a14:foregroundMark x1="41000" y1="48269" x2="43667" y2="54808"/>
                        <a14:foregroundMark x1="43667" y1="54808" x2="46444" y2="77115"/>
                        <a14:foregroundMark x1="44667" y1="92885" x2="49000" y2="93077"/>
                        <a14:foregroundMark x1="49000" y1="93077" x2="53667" y2="91538"/>
                        <a14:foregroundMark x1="53667" y1="91538" x2="55556" y2="81731"/>
                        <a14:foregroundMark x1="55556" y1="81731" x2="55000" y2="69615"/>
                        <a14:foregroundMark x1="28444" y1="4038" x2="49000" y2="5192"/>
                        <a14:foregroundMark x1="49000" y1="5192" x2="60000" y2="4808"/>
                        <a14:foregroundMark x1="60000" y1="4808" x2="60222" y2="4615"/>
                        <a14:backgroundMark x1="30556" y1="9423" x2="42667" y2="22885"/>
                        <a14:backgroundMark x1="42667" y1="22885" x2="49556" y2="45192"/>
                        <a14:backgroundMark x1="49556" y1="45192" x2="49667" y2="53269"/>
                        <a14:backgroundMark x1="49667" y1="53269" x2="48444" y2="59423"/>
                      </a14:backgroundRemoval>
                    </a14:imgEffect>
                  </a14:imgLayer>
                </a14:imgProps>
              </a:ext>
              <a:ext uri="{28A0092B-C50C-407E-A947-70E740481C1C}">
                <a14:useLocalDpi xmlns:a14="http://schemas.microsoft.com/office/drawing/2010/main" val="0"/>
              </a:ext>
            </a:extLst>
          </a:blip>
          <a:srcRect/>
          <a:stretch>
            <a:fillRect/>
          </a:stretch>
        </p:blipFill>
        <p:spPr bwMode="auto">
          <a:xfrm>
            <a:off x="9953446" y="2988507"/>
            <a:ext cx="180625" cy="104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014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CF663C-0D4C-5619-A1B4-EE5E64377E35}"/>
              </a:ext>
            </a:extLst>
          </p:cNvPr>
          <p:cNvPicPr>
            <a:picLocks noChangeAspect="1"/>
          </p:cNvPicPr>
          <p:nvPr/>
        </p:nvPicPr>
        <p:blipFill>
          <a:blip r:embed="rId3"/>
          <a:stretch>
            <a:fillRect/>
          </a:stretch>
        </p:blipFill>
        <p:spPr>
          <a:xfrm>
            <a:off x="891138" y="450052"/>
            <a:ext cx="10712683" cy="5584988"/>
          </a:xfrm>
          <a:prstGeom prst="rect">
            <a:avLst/>
          </a:prstGeom>
        </p:spPr>
      </p:pic>
      <p:sp>
        <p:nvSpPr>
          <p:cNvPr id="4" name="TextBox 3">
            <a:extLst>
              <a:ext uri="{FF2B5EF4-FFF2-40B4-BE49-F238E27FC236}">
                <a16:creationId xmlns:a16="http://schemas.microsoft.com/office/drawing/2014/main" id="{92319509-8598-CE63-F94B-7DB4639C5CDA}"/>
              </a:ext>
            </a:extLst>
          </p:cNvPr>
          <p:cNvSpPr txBox="1"/>
          <p:nvPr/>
        </p:nvSpPr>
        <p:spPr>
          <a:xfrm>
            <a:off x="1164657" y="1588168"/>
            <a:ext cx="490888" cy="230832"/>
          </a:xfrm>
          <a:prstGeom prst="rect">
            <a:avLst/>
          </a:prstGeom>
          <a:solidFill>
            <a:srgbClr val="FFFFFF"/>
          </a:solidFill>
        </p:spPr>
        <p:txBody>
          <a:bodyPr wrap="square" rtlCol="0">
            <a:spAutoFit/>
          </a:bodyPr>
          <a:lstStyle/>
          <a:p>
            <a:r>
              <a:rPr lang="en-US" sz="900">
                <a:latin typeface="Enphase Visuelt" panose="020B0503040202040104" pitchFamily="34" charset="0"/>
              </a:rPr>
              <a:t>1</a:t>
            </a:r>
            <a:endParaRPr lang="en-US" sz="1200">
              <a:latin typeface="Enphase Visuelt" panose="020B0503040202040104" pitchFamily="34" charset="0"/>
            </a:endParaRPr>
          </a:p>
        </p:txBody>
      </p:sp>
      <p:sp>
        <p:nvSpPr>
          <p:cNvPr id="5" name="TextBox 4">
            <a:extLst>
              <a:ext uri="{FF2B5EF4-FFF2-40B4-BE49-F238E27FC236}">
                <a16:creationId xmlns:a16="http://schemas.microsoft.com/office/drawing/2014/main" id="{F4A49F2A-F69E-DDEA-D87A-ED0C724ACE71}"/>
              </a:ext>
            </a:extLst>
          </p:cNvPr>
          <p:cNvSpPr txBox="1"/>
          <p:nvPr/>
        </p:nvSpPr>
        <p:spPr>
          <a:xfrm>
            <a:off x="1164657" y="2144830"/>
            <a:ext cx="490888" cy="230832"/>
          </a:xfrm>
          <a:prstGeom prst="rect">
            <a:avLst/>
          </a:prstGeom>
          <a:solidFill>
            <a:srgbClr val="FFFFFF"/>
          </a:solidFill>
        </p:spPr>
        <p:txBody>
          <a:bodyPr wrap="square" rtlCol="0">
            <a:spAutoFit/>
          </a:bodyPr>
          <a:lstStyle/>
          <a:p>
            <a:r>
              <a:rPr lang="en-US" sz="900">
                <a:latin typeface="Enphase Visuelt" panose="020B0503040202040104" pitchFamily="34" charset="0"/>
              </a:rPr>
              <a:t>2</a:t>
            </a:r>
            <a:endParaRPr lang="en-US" sz="1200">
              <a:latin typeface="Enphase Visuelt" panose="020B0503040202040104" pitchFamily="34" charset="0"/>
            </a:endParaRPr>
          </a:p>
        </p:txBody>
      </p:sp>
      <p:sp>
        <p:nvSpPr>
          <p:cNvPr id="6" name="TextBox 5">
            <a:extLst>
              <a:ext uri="{FF2B5EF4-FFF2-40B4-BE49-F238E27FC236}">
                <a16:creationId xmlns:a16="http://schemas.microsoft.com/office/drawing/2014/main" id="{0FDBC188-6B07-55F8-29F9-CA9C08756871}"/>
              </a:ext>
            </a:extLst>
          </p:cNvPr>
          <p:cNvSpPr txBox="1"/>
          <p:nvPr/>
        </p:nvSpPr>
        <p:spPr>
          <a:xfrm>
            <a:off x="1164657" y="2726284"/>
            <a:ext cx="490888" cy="230832"/>
          </a:xfrm>
          <a:prstGeom prst="rect">
            <a:avLst/>
          </a:prstGeom>
          <a:solidFill>
            <a:srgbClr val="FFFFFF"/>
          </a:solidFill>
        </p:spPr>
        <p:txBody>
          <a:bodyPr wrap="square" rtlCol="0">
            <a:spAutoFit/>
          </a:bodyPr>
          <a:lstStyle/>
          <a:p>
            <a:r>
              <a:rPr lang="en-US" sz="900">
                <a:latin typeface="Enphase Visuelt" panose="020B0503040202040104" pitchFamily="34" charset="0"/>
              </a:rPr>
              <a:t>3</a:t>
            </a:r>
            <a:endParaRPr lang="en-US" sz="1200">
              <a:latin typeface="Enphase Visuelt" panose="020B0503040202040104" pitchFamily="34" charset="0"/>
            </a:endParaRPr>
          </a:p>
        </p:txBody>
      </p:sp>
      <p:sp>
        <p:nvSpPr>
          <p:cNvPr id="7" name="TextBox 6">
            <a:extLst>
              <a:ext uri="{FF2B5EF4-FFF2-40B4-BE49-F238E27FC236}">
                <a16:creationId xmlns:a16="http://schemas.microsoft.com/office/drawing/2014/main" id="{84090362-AF44-855E-9196-9C82DE8A4AA1}"/>
              </a:ext>
            </a:extLst>
          </p:cNvPr>
          <p:cNvSpPr txBox="1"/>
          <p:nvPr/>
        </p:nvSpPr>
        <p:spPr>
          <a:xfrm>
            <a:off x="1164657" y="3429000"/>
            <a:ext cx="490888" cy="230832"/>
          </a:xfrm>
          <a:prstGeom prst="rect">
            <a:avLst/>
          </a:prstGeom>
          <a:solidFill>
            <a:srgbClr val="FFFFFF"/>
          </a:solidFill>
        </p:spPr>
        <p:txBody>
          <a:bodyPr wrap="square" rtlCol="0">
            <a:spAutoFit/>
          </a:bodyPr>
          <a:lstStyle/>
          <a:p>
            <a:r>
              <a:rPr lang="en-US" sz="900">
                <a:latin typeface="Enphase Visuelt" panose="020B0503040202040104" pitchFamily="34" charset="0"/>
              </a:rPr>
              <a:t>4</a:t>
            </a:r>
            <a:endParaRPr lang="en-US" sz="1200">
              <a:latin typeface="Enphase Visuelt" panose="020B0503040202040104" pitchFamily="34" charset="0"/>
            </a:endParaRPr>
          </a:p>
        </p:txBody>
      </p:sp>
      <p:sp>
        <p:nvSpPr>
          <p:cNvPr id="10" name="TextBox 9">
            <a:extLst>
              <a:ext uri="{FF2B5EF4-FFF2-40B4-BE49-F238E27FC236}">
                <a16:creationId xmlns:a16="http://schemas.microsoft.com/office/drawing/2014/main" id="{59016A43-E6A7-5CB0-86B3-F65122F4189C}"/>
              </a:ext>
            </a:extLst>
          </p:cNvPr>
          <p:cNvSpPr txBox="1"/>
          <p:nvPr/>
        </p:nvSpPr>
        <p:spPr>
          <a:xfrm>
            <a:off x="1164657" y="4131716"/>
            <a:ext cx="490888" cy="230832"/>
          </a:xfrm>
          <a:prstGeom prst="rect">
            <a:avLst/>
          </a:prstGeom>
          <a:solidFill>
            <a:srgbClr val="FFFFFF"/>
          </a:solidFill>
        </p:spPr>
        <p:txBody>
          <a:bodyPr wrap="square" rtlCol="0">
            <a:spAutoFit/>
          </a:bodyPr>
          <a:lstStyle/>
          <a:p>
            <a:r>
              <a:rPr lang="en-US" sz="900">
                <a:latin typeface="Enphase Visuelt" panose="020B0503040202040104" pitchFamily="34" charset="0"/>
              </a:rPr>
              <a:t>5</a:t>
            </a:r>
            <a:endParaRPr lang="en-US" sz="1200">
              <a:latin typeface="Enphase Visuelt" panose="020B0503040202040104" pitchFamily="34" charset="0"/>
            </a:endParaRPr>
          </a:p>
        </p:txBody>
      </p:sp>
      <p:sp>
        <p:nvSpPr>
          <p:cNvPr id="11" name="TextBox 10">
            <a:extLst>
              <a:ext uri="{FF2B5EF4-FFF2-40B4-BE49-F238E27FC236}">
                <a16:creationId xmlns:a16="http://schemas.microsoft.com/office/drawing/2014/main" id="{A7E95C29-B37F-654A-6929-094E5C32DED2}"/>
              </a:ext>
            </a:extLst>
          </p:cNvPr>
          <p:cNvSpPr txBox="1"/>
          <p:nvPr/>
        </p:nvSpPr>
        <p:spPr>
          <a:xfrm>
            <a:off x="1164657" y="4607376"/>
            <a:ext cx="490888" cy="230832"/>
          </a:xfrm>
          <a:prstGeom prst="rect">
            <a:avLst/>
          </a:prstGeom>
          <a:solidFill>
            <a:srgbClr val="FFFFFF"/>
          </a:solidFill>
        </p:spPr>
        <p:txBody>
          <a:bodyPr wrap="square" rtlCol="0">
            <a:spAutoFit/>
          </a:bodyPr>
          <a:lstStyle/>
          <a:p>
            <a:r>
              <a:rPr lang="en-US" sz="900">
                <a:latin typeface="Enphase Visuelt" panose="020B0503040202040104" pitchFamily="34" charset="0"/>
              </a:rPr>
              <a:t>6</a:t>
            </a:r>
            <a:endParaRPr lang="en-US" sz="1200">
              <a:latin typeface="Enphase Visuelt" panose="020B0503040202040104" pitchFamily="34" charset="0"/>
            </a:endParaRPr>
          </a:p>
        </p:txBody>
      </p:sp>
      <p:sp>
        <p:nvSpPr>
          <p:cNvPr id="12" name="TextBox 11">
            <a:extLst>
              <a:ext uri="{FF2B5EF4-FFF2-40B4-BE49-F238E27FC236}">
                <a16:creationId xmlns:a16="http://schemas.microsoft.com/office/drawing/2014/main" id="{8F4FCE27-B34F-133C-34D6-D7FAE6F8E8E8}"/>
              </a:ext>
            </a:extLst>
          </p:cNvPr>
          <p:cNvSpPr txBox="1"/>
          <p:nvPr/>
        </p:nvSpPr>
        <p:spPr>
          <a:xfrm>
            <a:off x="1164657" y="5190403"/>
            <a:ext cx="490888" cy="230832"/>
          </a:xfrm>
          <a:prstGeom prst="rect">
            <a:avLst/>
          </a:prstGeom>
          <a:solidFill>
            <a:srgbClr val="FFFFFF"/>
          </a:solidFill>
        </p:spPr>
        <p:txBody>
          <a:bodyPr wrap="square" rtlCol="0">
            <a:spAutoFit/>
          </a:bodyPr>
          <a:lstStyle/>
          <a:p>
            <a:r>
              <a:rPr lang="en-US" sz="900">
                <a:latin typeface="Enphase Visuelt" panose="020B0503040202040104" pitchFamily="34" charset="0"/>
              </a:rPr>
              <a:t>7</a:t>
            </a:r>
            <a:endParaRPr lang="en-US" sz="1200">
              <a:latin typeface="Enphase Visuelt" panose="020B0503040202040104" pitchFamily="34" charset="0"/>
            </a:endParaRPr>
          </a:p>
        </p:txBody>
      </p:sp>
      <p:sp>
        <p:nvSpPr>
          <p:cNvPr id="13" name="TextBox 12">
            <a:extLst>
              <a:ext uri="{FF2B5EF4-FFF2-40B4-BE49-F238E27FC236}">
                <a16:creationId xmlns:a16="http://schemas.microsoft.com/office/drawing/2014/main" id="{DB0ABA09-B79F-9346-68E9-6B605577A33F}"/>
              </a:ext>
            </a:extLst>
          </p:cNvPr>
          <p:cNvSpPr txBox="1"/>
          <p:nvPr/>
        </p:nvSpPr>
        <p:spPr>
          <a:xfrm>
            <a:off x="1588168" y="1539556"/>
            <a:ext cx="875899" cy="369332"/>
          </a:xfrm>
          <a:prstGeom prst="rect">
            <a:avLst/>
          </a:prstGeom>
          <a:solidFill>
            <a:srgbClr val="FFFFFF"/>
          </a:solidFill>
        </p:spPr>
        <p:txBody>
          <a:bodyPr wrap="square" rtlCol="0">
            <a:spAutoFit/>
          </a:bodyPr>
          <a:lstStyle/>
          <a:p>
            <a:r>
              <a:rPr lang="en-US" sz="900">
                <a:latin typeface="Enphase Visuelt" panose="020B0503040202040104" pitchFamily="34" charset="0"/>
              </a:rPr>
              <a:t>Gateway not reporting</a:t>
            </a:r>
            <a:endParaRPr lang="en-US" sz="1200">
              <a:latin typeface="Enphase Visuelt" panose="020B0503040202040104" pitchFamily="34" charset="0"/>
            </a:endParaRPr>
          </a:p>
        </p:txBody>
      </p:sp>
      <p:sp>
        <p:nvSpPr>
          <p:cNvPr id="15" name="TextBox 14">
            <a:extLst>
              <a:ext uri="{FF2B5EF4-FFF2-40B4-BE49-F238E27FC236}">
                <a16:creationId xmlns:a16="http://schemas.microsoft.com/office/drawing/2014/main" id="{39B491BE-89C6-011F-0CAB-A48E7315E3CD}"/>
              </a:ext>
            </a:extLst>
          </p:cNvPr>
          <p:cNvSpPr txBox="1"/>
          <p:nvPr/>
        </p:nvSpPr>
        <p:spPr>
          <a:xfrm>
            <a:off x="1588167" y="2074844"/>
            <a:ext cx="875899" cy="369332"/>
          </a:xfrm>
          <a:prstGeom prst="rect">
            <a:avLst/>
          </a:prstGeom>
          <a:solidFill>
            <a:srgbClr val="FFFFFF"/>
          </a:solidFill>
        </p:spPr>
        <p:txBody>
          <a:bodyPr wrap="square" rtlCol="0">
            <a:spAutoFit/>
          </a:bodyPr>
          <a:lstStyle/>
          <a:p>
            <a:r>
              <a:rPr lang="en-US" sz="900">
                <a:latin typeface="Enphase Visuelt" panose="020B0503040202040104" pitchFamily="34" charset="0"/>
              </a:rPr>
              <a:t>Micros not reporting</a:t>
            </a:r>
            <a:endParaRPr lang="en-US" sz="1200">
              <a:latin typeface="Enphase Visuelt" panose="020B0503040202040104" pitchFamily="34" charset="0"/>
            </a:endParaRPr>
          </a:p>
        </p:txBody>
      </p:sp>
      <p:sp>
        <p:nvSpPr>
          <p:cNvPr id="16" name="TextBox 15">
            <a:extLst>
              <a:ext uri="{FF2B5EF4-FFF2-40B4-BE49-F238E27FC236}">
                <a16:creationId xmlns:a16="http://schemas.microsoft.com/office/drawing/2014/main" id="{9F838F7C-0CAD-D025-0D93-9B0CEC7F5913}"/>
              </a:ext>
            </a:extLst>
          </p:cNvPr>
          <p:cNvSpPr txBox="1"/>
          <p:nvPr/>
        </p:nvSpPr>
        <p:spPr>
          <a:xfrm>
            <a:off x="1612231" y="2689004"/>
            <a:ext cx="736333" cy="507831"/>
          </a:xfrm>
          <a:prstGeom prst="rect">
            <a:avLst/>
          </a:prstGeom>
          <a:solidFill>
            <a:srgbClr val="FFFFFF"/>
          </a:solidFill>
        </p:spPr>
        <p:txBody>
          <a:bodyPr wrap="square" rtlCol="0">
            <a:spAutoFit/>
          </a:bodyPr>
          <a:lstStyle/>
          <a:p>
            <a:r>
              <a:rPr lang="en-US" sz="900">
                <a:latin typeface="Enphase Visuelt" panose="020B0503040202040104" pitchFamily="34" charset="0"/>
              </a:rPr>
              <a:t>Battery not reporting</a:t>
            </a:r>
            <a:endParaRPr lang="en-US" sz="1200">
              <a:latin typeface="Enphase Visuelt" panose="020B0503040202040104" pitchFamily="34" charset="0"/>
            </a:endParaRPr>
          </a:p>
        </p:txBody>
      </p:sp>
      <p:sp>
        <p:nvSpPr>
          <p:cNvPr id="17" name="TextBox 16">
            <a:extLst>
              <a:ext uri="{FF2B5EF4-FFF2-40B4-BE49-F238E27FC236}">
                <a16:creationId xmlns:a16="http://schemas.microsoft.com/office/drawing/2014/main" id="{FE50CD9E-CA35-615C-12DB-206C383B7FC5}"/>
              </a:ext>
            </a:extLst>
          </p:cNvPr>
          <p:cNvSpPr txBox="1"/>
          <p:nvPr/>
        </p:nvSpPr>
        <p:spPr>
          <a:xfrm>
            <a:off x="1597795" y="3369615"/>
            <a:ext cx="875899" cy="507831"/>
          </a:xfrm>
          <a:prstGeom prst="rect">
            <a:avLst/>
          </a:prstGeom>
          <a:solidFill>
            <a:srgbClr val="FFFFFF"/>
          </a:solidFill>
        </p:spPr>
        <p:txBody>
          <a:bodyPr wrap="square" rtlCol="0">
            <a:spAutoFit/>
          </a:bodyPr>
          <a:lstStyle/>
          <a:p>
            <a:r>
              <a:rPr lang="en-US" sz="900">
                <a:latin typeface="Enphase Visuelt" panose="020B0503040202040104" pitchFamily="34" charset="0"/>
              </a:rPr>
              <a:t>System Controller not reporting</a:t>
            </a:r>
            <a:endParaRPr lang="en-US" sz="1200">
              <a:latin typeface="Enphase Visuelt" panose="020B0503040202040104" pitchFamily="34" charset="0"/>
            </a:endParaRPr>
          </a:p>
        </p:txBody>
      </p:sp>
      <p:sp>
        <p:nvSpPr>
          <p:cNvPr id="18" name="TextBox 17">
            <a:extLst>
              <a:ext uri="{FF2B5EF4-FFF2-40B4-BE49-F238E27FC236}">
                <a16:creationId xmlns:a16="http://schemas.microsoft.com/office/drawing/2014/main" id="{E778DE7A-217E-FDD8-B64B-679D05DF820B}"/>
              </a:ext>
            </a:extLst>
          </p:cNvPr>
          <p:cNvSpPr txBox="1"/>
          <p:nvPr/>
        </p:nvSpPr>
        <p:spPr>
          <a:xfrm>
            <a:off x="3396114" y="1608806"/>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Errors</a:t>
            </a:r>
            <a:endParaRPr lang="en-US" sz="1200">
              <a:latin typeface="Enphase Visuelt" panose="020B0503040202040104" pitchFamily="34" charset="0"/>
            </a:endParaRPr>
          </a:p>
        </p:txBody>
      </p:sp>
      <p:sp>
        <p:nvSpPr>
          <p:cNvPr id="19" name="TextBox 18">
            <a:extLst>
              <a:ext uri="{FF2B5EF4-FFF2-40B4-BE49-F238E27FC236}">
                <a16:creationId xmlns:a16="http://schemas.microsoft.com/office/drawing/2014/main" id="{ED363FD0-95AF-CE27-C404-1C07832D0388}"/>
              </a:ext>
            </a:extLst>
          </p:cNvPr>
          <p:cNvSpPr txBox="1"/>
          <p:nvPr/>
        </p:nvSpPr>
        <p:spPr>
          <a:xfrm>
            <a:off x="3405741" y="2086343"/>
            <a:ext cx="866272" cy="415498"/>
          </a:xfrm>
          <a:prstGeom prst="rect">
            <a:avLst/>
          </a:prstGeom>
          <a:solidFill>
            <a:srgbClr val="FFFFFF"/>
          </a:solidFill>
        </p:spPr>
        <p:txBody>
          <a:bodyPr wrap="square" rtlCol="0">
            <a:spAutoFit/>
          </a:bodyPr>
          <a:lstStyle/>
          <a:p>
            <a:r>
              <a:rPr lang="en-US" sz="900">
                <a:latin typeface="Enphase Visuelt" panose="020B0503040202040104" pitchFamily="34" charset="0"/>
              </a:rPr>
              <a:t>Errors</a:t>
            </a:r>
          </a:p>
          <a:p>
            <a:endParaRPr lang="en-US" sz="1200">
              <a:latin typeface="Enphase Visuelt" panose="020B0503040202040104" pitchFamily="34" charset="0"/>
            </a:endParaRPr>
          </a:p>
        </p:txBody>
      </p:sp>
      <p:sp>
        <p:nvSpPr>
          <p:cNvPr id="20" name="TextBox 19">
            <a:extLst>
              <a:ext uri="{FF2B5EF4-FFF2-40B4-BE49-F238E27FC236}">
                <a16:creationId xmlns:a16="http://schemas.microsoft.com/office/drawing/2014/main" id="{E26D1CF5-6581-E648-9609-A4D6D78805A9}"/>
              </a:ext>
            </a:extLst>
          </p:cNvPr>
          <p:cNvSpPr txBox="1"/>
          <p:nvPr/>
        </p:nvSpPr>
        <p:spPr>
          <a:xfrm>
            <a:off x="3405738" y="2787034"/>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Errors</a:t>
            </a:r>
            <a:endParaRPr lang="en-US" sz="1200">
              <a:latin typeface="Enphase Visuelt" panose="020B0503040202040104" pitchFamily="34" charset="0"/>
            </a:endParaRPr>
          </a:p>
        </p:txBody>
      </p:sp>
      <p:sp>
        <p:nvSpPr>
          <p:cNvPr id="21" name="TextBox 20">
            <a:extLst>
              <a:ext uri="{FF2B5EF4-FFF2-40B4-BE49-F238E27FC236}">
                <a16:creationId xmlns:a16="http://schemas.microsoft.com/office/drawing/2014/main" id="{CC6CC9AE-B046-A12C-617C-E7123ED2A924}"/>
              </a:ext>
            </a:extLst>
          </p:cNvPr>
          <p:cNvSpPr txBox="1"/>
          <p:nvPr/>
        </p:nvSpPr>
        <p:spPr>
          <a:xfrm>
            <a:off x="3415365" y="3433621"/>
            <a:ext cx="866272" cy="415498"/>
          </a:xfrm>
          <a:prstGeom prst="rect">
            <a:avLst/>
          </a:prstGeom>
          <a:solidFill>
            <a:srgbClr val="FFFFFF"/>
          </a:solidFill>
        </p:spPr>
        <p:txBody>
          <a:bodyPr wrap="square" rtlCol="0">
            <a:spAutoFit/>
          </a:bodyPr>
          <a:lstStyle/>
          <a:p>
            <a:r>
              <a:rPr lang="en-US" sz="900">
                <a:latin typeface="Enphase Visuelt" panose="020B0503040202040104" pitchFamily="34" charset="0"/>
              </a:rPr>
              <a:t>Errors</a:t>
            </a:r>
          </a:p>
          <a:p>
            <a:endParaRPr lang="en-US" sz="1200">
              <a:latin typeface="Enphase Visuelt" panose="020B0503040202040104" pitchFamily="34" charset="0"/>
            </a:endParaRPr>
          </a:p>
        </p:txBody>
      </p:sp>
      <p:sp>
        <p:nvSpPr>
          <p:cNvPr id="22" name="TextBox 21">
            <a:extLst>
              <a:ext uri="{FF2B5EF4-FFF2-40B4-BE49-F238E27FC236}">
                <a16:creationId xmlns:a16="http://schemas.microsoft.com/office/drawing/2014/main" id="{ABDCF8E7-7840-729E-2237-94FE93174F6A}"/>
              </a:ext>
            </a:extLst>
          </p:cNvPr>
          <p:cNvSpPr txBox="1"/>
          <p:nvPr/>
        </p:nvSpPr>
        <p:spPr>
          <a:xfrm>
            <a:off x="4272013" y="1549668"/>
            <a:ext cx="866272" cy="369332"/>
          </a:xfrm>
          <a:prstGeom prst="rect">
            <a:avLst/>
          </a:prstGeom>
          <a:solidFill>
            <a:srgbClr val="FFFFFF"/>
          </a:solidFill>
        </p:spPr>
        <p:txBody>
          <a:bodyPr wrap="square" rtlCol="0">
            <a:spAutoFit/>
          </a:bodyPr>
          <a:lstStyle/>
          <a:p>
            <a:r>
              <a:rPr lang="en-US" sz="900">
                <a:latin typeface="Enphase Visuelt" panose="020B0503040202040104" pitchFamily="34" charset="0"/>
              </a:rPr>
              <a:t>PUSH, Email, SMS, In-app</a:t>
            </a:r>
          </a:p>
        </p:txBody>
      </p:sp>
      <p:sp>
        <p:nvSpPr>
          <p:cNvPr id="23" name="TextBox 22">
            <a:extLst>
              <a:ext uri="{FF2B5EF4-FFF2-40B4-BE49-F238E27FC236}">
                <a16:creationId xmlns:a16="http://schemas.microsoft.com/office/drawing/2014/main" id="{3E58D062-A2A7-416D-E438-8782DE5CDAAF}"/>
              </a:ext>
            </a:extLst>
          </p:cNvPr>
          <p:cNvSpPr txBox="1"/>
          <p:nvPr/>
        </p:nvSpPr>
        <p:spPr>
          <a:xfrm>
            <a:off x="4272013" y="2109426"/>
            <a:ext cx="866272" cy="369332"/>
          </a:xfrm>
          <a:prstGeom prst="rect">
            <a:avLst/>
          </a:prstGeom>
          <a:solidFill>
            <a:srgbClr val="FFFFFF"/>
          </a:solidFill>
        </p:spPr>
        <p:txBody>
          <a:bodyPr wrap="square" rtlCol="0">
            <a:spAutoFit/>
          </a:bodyPr>
          <a:lstStyle/>
          <a:p>
            <a:r>
              <a:rPr lang="en-US" sz="900">
                <a:latin typeface="Enphase Visuelt" panose="020B0503040202040104" pitchFamily="34" charset="0"/>
              </a:rPr>
              <a:t>PUSH, Email, SMS, In-app</a:t>
            </a:r>
          </a:p>
        </p:txBody>
      </p:sp>
      <p:sp>
        <p:nvSpPr>
          <p:cNvPr id="24" name="TextBox 23">
            <a:extLst>
              <a:ext uri="{FF2B5EF4-FFF2-40B4-BE49-F238E27FC236}">
                <a16:creationId xmlns:a16="http://schemas.microsoft.com/office/drawing/2014/main" id="{79B0B9D2-DA4A-1440-F278-3FA687B5D9FE}"/>
              </a:ext>
            </a:extLst>
          </p:cNvPr>
          <p:cNvSpPr txBox="1"/>
          <p:nvPr/>
        </p:nvSpPr>
        <p:spPr>
          <a:xfrm>
            <a:off x="4272013" y="2706083"/>
            <a:ext cx="866272" cy="369332"/>
          </a:xfrm>
          <a:prstGeom prst="rect">
            <a:avLst/>
          </a:prstGeom>
          <a:solidFill>
            <a:srgbClr val="FFFFFF"/>
          </a:solidFill>
        </p:spPr>
        <p:txBody>
          <a:bodyPr wrap="square" rtlCol="0">
            <a:spAutoFit/>
          </a:bodyPr>
          <a:lstStyle/>
          <a:p>
            <a:r>
              <a:rPr lang="en-US" sz="900">
                <a:latin typeface="Enphase Visuelt" panose="020B0503040202040104" pitchFamily="34" charset="0"/>
              </a:rPr>
              <a:t>PUSH, Email, SMS, In-app</a:t>
            </a:r>
          </a:p>
        </p:txBody>
      </p:sp>
      <p:sp>
        <p:nvSpPr>
          <p:cNvPr id="25" name="TextBox 24">
            <a:extLst>
              <a:ext uri="{FF2B5EF4-FFF2-40B4-BE49-F238E27FC236}">
                <a16:creationId xmlns:a16="http://schemas.microsoft.com/office/drawing/2014/main" id="{80717CB0-5EFA-248B-D1A8-FF7D79D92BFE}"/>
              </a:ext>
            </a:extLst>
          </p:cNvPr>
          <p:cNvSpPr txBox="1"/>
          <p:nvPr/>
        </p:nvSpPr>
        <p:spPr>
          <a:xfrm>
            <a:off x="4272013" y="3376072"/>
            <a:ext cx="866272" cy="369332"/>
          </a:xfrm>
          <a:prstGeom prst="rect">
            <a:avLst/>
          </a:prstGeom>
          <a:solidFill>
            <a:srgbClr val="FFFFFF"/>
          </a:solidFill>
        </p:spPr>
        <p:txBody>
          <a:bodyPr wrap="square" rtlCol="0">
            <a:spAutoFit/>
          </a:bodyPr>
          <a:lstStyle/>
          <a:p>
            <a:r>
              <a:rPr lang="en-US" sz="900">
                <a:latin typeface="Enphase Visuelt" panose="020B0503040202040104" pitchFamily="34" charset="0"/>
              </a:rPr>
              <a:t>PUSH, Email, SMS, In-app</a:t>
            </a:r>
          </a:p>
        </p:txBody>
      </p:sp>
      <p:pic>
        <p:nvPicPr>
          <p:cNvPr id="27" name="Picture 26">
            <a:extLst>
              <a:ext uri="{FF2B5EF4-FFF2-40B4-BE49-F238E27FC236}">
                <a16:creationId xmlns:a16="http://schemas.microsoft.com/office/drawing/2014/main" id="{CBD75FA7-BD9D-F3E8-5324-C70E73D1F783}"/>
              </a:ext>
            </a:extLst>
          </p:cNvPr>
          <p:cNvPicPr>
            <a:picLocks noChangeAspect="1"/>
          </p:cNvPicPr>
          <p:nvPr/>
        </p:nvPicPr>
        <p:blipFill>
          <a:blip r:embed="rId4"/>
          <a:stretch>
            <a:fillRect/>
          </a:stretch>
        </p:blipFill>
        <p:spPr>
          <a:xfrm>
            <a:off x="5205660" y="1077073"/>
            <a:ext cx="957715" cy="302950"/>
          </a:xfrm>
          <a:prstGeom prst="rect">
            <a:avLst/>
          </a:prstGeom>
        </p:spPr>
      </p:pic>
      <p:pic>
        <p:nvPicPr>
          <p:cNvPr id="28" name="Picture 27">
            <a:extLst>
              <a:ext uri="{FF2B5EF4-FFF2-40B4-BE49-F238E27FC236}">
                <a16:creationId xmlns:a16="http://schemas.microsoft.com/office/drawing/2014/main" id="{5F42801B-1FEC-9126-DDF0-2BC076ACFC32}"/>
              </a:ext>
            </a:extLst>
          </p:cNvPr>
          <p:cNvPicPr>
            <a:picLocks noChangeAspect="1"/>
          </p:cNvPicPr>
          <p:nvPr/>
        </p:nvPicPr>
        <p:blipFill>
          <a:blip r:embed="rId5"/>
          <a:stretch>
            <a:fillRect/>
          </a:stretch>
        </p:blipFill>
        <p:spPr>
          <a:xfrm>
            <a:off x="2541069" y="1137557"/>
            <a:ext cx="480097" cy="225928"/>
          </a:xfrm>
          <a:prstGeom prst="rect">
            <a:avLst/>
          </a:prstGeom>
        </p:spPr>
      </p:pic>
      <p:sp>
        <p:nvSpPr>
          <p:cNvPr id="29" name="TextBox 28">
            <a:extLst>
              <a:ext uri="{FF2B5EF4-FFF2-40B4-BE49-F238E27FC236}">
                <a16:creationId xmlns:a16="http://schemas.microsoft.com/office/drawing/2014/main" id="{E9041ADD-858F-AF60-A8C0-804B88EE3BBF}"/>
              </a:ext>
            </a:extLst>
          </p:cNvPr>
          <p:cNvSpPr txBox="1"/>
          <p:nvPr/>
        </p:nvSpPr>
        <p:spPr>
          <a:xfrm>
            <a:off x="5327843" y="1608631"/>
            <a:ext cx="1429092" cy="230832"/>
          </a:xfrm>
          <a:prstGeom prst="rect">
            <a:avLst/>
          </a:prstGeom>
          <a:solidFill>
            <a:srgbClr val="FFFFFF"/>
          </a:solidFill>
        </p:spPr>
        <p:txBody>
          <a:bodyPr wrap="square" rtlCol="0">
            <a:spAutoFit/>
          </a:bodyPr>
          <a:lstStyle/>
          <a:p>
            <a:r>
              <a:rPr lang="en-US" sz="900">
                <a:latin typeface="Enphase Visuelt" panose="020B0503040202040104" pitchFamily="34" charset="0"/>
              </a:rPr>
              <a:t>ENHO, ENLAM, MyENL</a:t>
            </a:r>
          </a:p>
        </p:txBody>
      </p:sp>
      <p:sp>
        <p:nvSpPr>
          <p:cNvPr id="30" name="TextBox 29">
            <a:extLst>
              <a:ext uri="{FF2B5EF4-FFF2-40B4-BE49-F238E27FC236}">
                <a16:creationId xmlns:a16="http://schemas.microsoft.com/office/drawing/2014/main" id="{CB1618BC-581C-E31C-CB05-BA132F6F3886}"/>
              </a:ext>
            </a:extLst>
          </p:cNvPr>
          <p:cNvSpPr txBox="1"/>
          <p:nvPr/>
        </p:nvSpPr>
        <p:spPr>
          <a:xfrm>
            <a:off x="5327843" y="2109426"/>
            <a:ext cx="1226704" cy="230832"/>
          </a:xfrm>
          <a:prstGeom prst="rect">
            <a:avLst/>
          </a:prstGeom>
          <a:solidFill>
            <a:srgbClr val="FFFFFF"/>
          </a:solidFill>
        </p:spPr>
        <p:txBody>
          <a:bodyPr wrap="square" rtlCol="0">
            <a:spAutoFit/>
          </a:bodyPr>
          <a:lstStyle/>
          <a:p>
            <a:r>
              <a:rPr lang="en-US" sz="900">
                <a:latin typeface="Enphase Visuelt" panose="020B0503040202040104" pitchFamily="34" charset="0"/>
              </a:rPr>
              <a:t>ENHO, ENLAM</a:t>
            </a:r>
          </a:p>
        </p:txBody>
      </p:sp>
      <p:sp>
        <p:nvSpPr>
          <p:cNvPr id="31" name="TextBox 30">
            <a:extLst>
              <a:ext uri="{FF2B5EF4-FFF2-40B4-BE49-F238E27FC236}">
                <a16:creationId xmlns:a16="http://schemas.microsoft.com/office/drawing/2014/main" id="{0EE61B6C-58FF-6F90-09D1-44093898265B}"/>
              </a:ext>
            </a:extLst>
          </p:cNvPr>
          <p:cNvSpPr txBox="1"/>
          <p:nvPr/>
        </p:nvSpPr>
        <p:spPr>
          <a:xfrm>
            <a:off x="5334520" y="2146149"/>
            <a:ext cx="1658365" cy="230832"/>
          </a:xfrm>
          <a:prstGeom prst="rect">
            <a:avLst/>
          </a:prstGeom>
          <a:solidFill>
            <a:srgbClr val="FFFFFF"/>
          </a:solidFill>
        </p:spPr>
        <p:txBody>
          <a:bodyPr wrap="square" rtlCol="0">
            <a:spAutoFit/>
          </a:bodyPr>
          <a:lstStyle/>
          <a:p>
            <a:r>
              <a:rPr lang="en-US" sz="900">
                <a:latin typeface="Enphase Visuelt" panose="020B0503040202040104" pitchFamily="34" charset="0"/>
              </a:rPr>
              <a:t>ENHO, ENLAM, MyENL</a:t>
            </a:r>
          </a:p>
        </p:txBody>
      </p:sp>
      <p:sp>
        <p:nvSpPr>
          <p:cNvPr id="32" name="TextBox 31">
            <a:extLst>
              <a:ext uri="{FF2B5EF4-FFF2-40B4-BE49-F238E27FC236}">
                <a16:creationId xmlns:a16="http://schemas.microsoft.com/office/drawing/2014/main" id="{E940AC13-7818-F018-5469-1C6C57945EA5}"/>
              </a:ext>
            </a:extLst>
          </p:cNvPr>
          <p:cNvSpPr txBox="1"/>
          <p:nvPr/>
        </p:nvSpPr>
        <p:spPr>
          <a:xfrm>
            <a:off x="5125853" y="2164326"/>
            <a:ext cx="227917" cy="276999"/>
          </a:xfrm>
          <a:prstGeom prst="rect">
            <a:avLst/>
          </a:prstGeom>
          <a:solidFill>
            <a:srgbClr val="FFFFFF"/>
          </a:solidFill>
        </p:spPr>
        <p:txBody>
          <a:bodyPr wrap="square" rtlCol="0">
            <a:spAutoFit/>
          </a:bodyPr>
          <a:lstStyle/>
          <a:p>
            <a:endParaRPr lang="en-US" sz="1200">
              <a:latin typeface="Enphase Visuelt" panose="020B0503040202040104" pitchFamily="34" charset="0"/>
            </a:endParaRPr>
          </a:p>
        </p:txBody>
      </p:sp>
      <p:sp>
        <p:nvSpPr>
          <p:cNvPr id="33" name="TextBox 32">
            <a:extLst>
              <a:ext uri="{FF2B5EF4-FFF2-40B4-BE49-F238E27FC236}">
                <a16:creationId xmlns:a16="http://schemas.microsoft.com/office/drawing/2014/main" id="{026BDE92-80F2-FA22-C239-137A040EBA8F}"/>
              </a:ext>
            </a:extLst>
          </p:cNvPr>
          <p:cNvSpPr txBox="1"/>
          <p:nvPr/>
        </p:nvSpPr>
        <p:spPr>
          <a:xfrm>
            <a:off x="5317827" y="2776681"/>
            <a:ext cx="1658365" cy="230832"/>
          </a:xfrm>
          <a:prstGeom prst="rect">
            <a:avLst/>
          </a:prstGeom>
          <a:solidFill>
            <a:srgbClr val="FFFFFF"/>
          </a:solidFill>
        </p:spPr>
        <p:txBody>
          <a:bodyPr wrap="square" rtlCol="0">
            <a:spAutoFit/>
          </a:bodyPr>
          <a:lstStyle/>
          <a:p>
            <a:r>
              <a:rPr lang="en-US" sz="900">
                <a:latin typeface="Enphase Visuelt" panose="020B0503040202040104" pitchFamily="34" charset="0"/>
              </a:rPr>
              <a:t>ENHO, ENLAM, MyENL</a:t>
            </a:r>
          </a:p>
        </p:txBody>
      </p:sp>
      <p:sp>
        <p:nvSpPr>
          <p:cNvPr id="34" name="TextBox 33">
            <a:extLst>
              <a:ext uri="{FF2B5EF4-FFF2-40B4-BE49-F238E27FC236}">
                <a16:creationId xmlns:a16="http://schemas.microsoft.com/office/drawing/2014/main" id="{E2767449-FFE1-EAC7-0148-8EA3FF6BCD88}"/>
              </a:ext>
            </a:extLst>
          </p:cNvPr>
          <p:cNvSpPr txBox="1"/>
          <p:nvPr/>
        </p:nvSpPr>
        <p:spPr>
          <a:xfrm>
            <a:off x="5327843" y="3445322"/>
            <a:ext cx="1658365" cy="230832"/>
          </a:xfrm>
          <a:prstGeom prst="rect">
            <a:avLst/>
          </a:prstGeom>
          <a:solidFill>
            <a:srgbClr val="FFFFFF"/>
          </a:solidFill>
        </p:spPr>
        <p:txBody>
          <a:bodyPr wrap="square" rtlCol="0">
            <a:spAutoFit/>
          </a:bodyPr>
          <a:lstStyle/>
          <a:p>
            <a:r>
              <a:rPr lang="en-US" sz="900">
                <a:latin typeface="Enphase Visuelt" panose="020B0503040202040104" pitchFamily="34" charset="0"/>
              </a:rPr>
              <a:t>ENHO, ENLAM, MyENL</a:t>
            </a:r>
          </a:p>
        </p:txBody>
      </p:sp>
      <p:sp>
        <p:nvSpPr>
          <p:cNvPr id="35" name="TextBox 34">
            <a:extLst>
              <a:ext uri="{FF2B5EF4-FFF2-40B4-BE49-F238E27FC236}">
                <a16:creationId xmlns:a16="http://schemas.microsoft.com/office/drawing/2014/main" id="{CF1E869D-31EE-3241-48DE-F4BE0FD41369}"/>
              </a:ext>
            </a:extLst>
          </p:cNvPr>
          <p:cNvSpPr txBox="1"/>
          <p:nvPr/>
        </p:nvSpPr>
        <p:spPr>
          <a:xfrm>
            <a:off x="2520215" y="1618918"/>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Yes</a:t>
            </a:r>
            <a:endParaRPr lang="en-US" sz="1200">
              <a:latin typeface="Enphase Visuelt" panose="020B0503040202040104" pitchFamily="34" charset="0"/>
            </a:endParaRPr>
          </a:p>
        </p:txBody>
      </p:sp>
      <p:sp>
        <p:nvSpPr>
          <p:cNvPr id="36" name="TextBox 35">
            <a:extLst>
              <a:ext uri="{FF2B5EF4-FFF2-40B4-BE49-F238E27FC236}">
                <a16:creationId xmlns:a16="http://schemas.microsoft.com/office/drawing/2014/main" id="{435C2E0D-7254-E255-6729-8B67A533CBAC}"/>
              </a:ext>
            </a:extLst>
          </p:cNvPr>
          <p:cNvSpPr txBox="1"/>
          <p:nvPr/>
        </p:nvSpPr>
        <p:spPr>
          <a:xfrm>
            <a:off x="2537335" y="2159120"/>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Yes</a:t>
            </a:r>
            <a:endParaRPr lang="en-US" sz="1200">
              <a:latin typeface="Enphase Visuelt" panose="020B0503040202040104" pitchFamily="34" charset="0"/>
            </a:endParaRPr>
          </a:p>
        </p:txBody>
      </p:sp>
      <p:sp>
        <p:nvSpPr>
          <p:cNvPr id="37" name="TextBox 36">
            <a:extLst>
              <a:ext uri="{FF2B5EF4-FFF2-40B4-BE49-F238E27FC236}">
                <a16:creationId xmlns:a16="http://schemas.microsoft.com/office/drawing/2014/main" id="{15B1F1D8-6F20-0F9F-306B-B1BA4D2366A6}"/>
              </a:ext>
            </a:extLst>
          </p:cNvPr>
          <p:cNvSpPr txBox="1"/>
          <p:nvPr/>
        </p:nvSpPr>
        <p:spPr>
          <a:xfrm>
            <a:off x="2520215" y="2802180"/>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Yes</a:t>
            </a:r>
            <a:endParaRPr lang="en-US" sz="1200">
              <a:latin typeface="Enphase Visuelt" panose="020B0503040202040104" pitchFamily="34" charset="0"/>
            </a:endParaRPr>
          </a:p>
        </p:txBody>
      </p:sp>
      <p:sp>
        <p:nvSpPr>
          <p:cNvPr id="38" name="TextBox 37">
            <a:extLst>
              <a:ext uri="{FF2B5EF4-FFF2-40B4-BE49-F238E27FC236}">
                <a16:creationId xmlns:a16="http://schemas.microsoft.com/office/drawing/2014/main" id="{9D43624B-EE69-C777-E4AE-14ECD851382E}"/>
              </a:ext>
            </a:extLst>
          </p:cNvPr>
          <p:cNvSpPr txBox="1"/>
          <p:nvPr/>
        </p:nvSpPr>
        <p:spPr>
          <a:xfrm>
            <a:off x="2520216" y="3474911"/>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Yes</a:t>
            </a:r>
            <a:endParaRPr lang="en-US" sz="1200">
              <a:latin typeface="Enphase Visuelt" panose="020B0503040202040104" pitchFamily="34" charset="0"/>
            </a:endParaRPr>
          </a:p>
        </p:txBody>
      </p:sp>
      <p:sp>
        <p:nvSpPr>
          <p:cNvPr id="39" name="TextBox 38">
            <a:extLst>
              <a:ext uri="{FF2B5EF4-FFF2-40B4-BE49-F238E27FC236}">
                <a16:creationId xmlns:a16="http://schemas.microsoft.com/office/drawing/2014/main" id="{C517B2AB-D2C9-2240-A771-B244374E412C}"/>
              </a:ext>
            </a:extLst>
          </p:cNvPr>
          <p:cNvSpPr txBox="1"/>
          <p:nvPr/>
        </p:nvSpPr>
        <p:spPr>
          <a:xfrm>
            <a:off x="6790234" y="1608630"/>
            <a:ext cx="1728925" cy="230832"/>
          </a:xfrm>
          <a:prstGeom prst="rect">
            <a:avLst/>
          </a:prstGeom>
          <a:solidFill>
            <a:srgbClr val="FFFFFF"/>
          </a:solidFill>
        </p:spPr>
        <p:txBody>
          <a:bodyPr wrap="square" rtlCol="0">
            <a:spAutoFit/>
          </a:bodyPr>
          <a:lstStyle/>
          <a:p>
            <a:r>
              <a:rPr lang="en-US" sz="900">
                <a:latin typeface="Enphase Visuelt" panose="020B0503040202040104" pitchFamily="34" charset="0"/>
              </a:rPr>
              <a:t>Active</a:t>
            </a:r>
          </a:p>
        </p:txBody>
      </p:sp>
      <p:sp>
        <p:nvSpPr>
          <p:cNvPr id="40" name="TextBox 39">
            <a:extLst>
              <a:ext uri="{FF2B5EF4-FFF2-40B4-BE49-F238E27FC236}">
                <a16:creationId xmlns:a16="http://schemas.microsoft.com/office/drawing/2014/main" id="{B1A8B4C2-52DB-3537-CF0E-07EA847ACFA0}"/>
              </a:ext>
            </a:extLst>
          </p:cNvPr>
          <p:cNvSpPr txBox="1"/>
          <p:nvPr/>
        </p:nvSpPr>
        <p:spPr>
          <a:xfrm>
            <a:off x="6794775" y="2158553"/>
            <a:ext cx="1728925" cy="230832"/>
          </a:xfrm>
          <a:prstGeom prst="rect">
            <a:avLst/>
          </a:prstGeom>
          <a:solidFill>
            <a:srgbClr val="FFFFFF"/>
          </a:solidFill>
        </p:spPr>
        <p:txBody>
          <a:bodyPr wrap="square" rtlCol="0">
            <a:spAutoFit/>
          </a:bodyPr>
          <a:lstStyle/>
          <a:p>
            <a:r>
              <a:rPr lang="en-US" sz="900">
                <a:latin typeface="Enphase Visuelt" panose="020B0503040202040104" pitchFamily="34" charset="0"/>
              </a:rPr>
              <a:t>Active</a:t>
            </a:r>
          </a:p>
        </p:txBody>
      </p:sp>
      <p:sp>
        <p:nvSpPr>
          <p:cNvPr id="41" name="TextBox 40">
            <a:extLst>
              <a:ext uri="{FF2B5EF4-FFF2-40B4-BE49-F238E27FC236}">
                <a16:creationId xmlns:a16="http://schemas.microsoft.com/office/drawing/2014/main" id="{E75BF038-ED4B-2DF5-30AC-EAC13083287A}"/>
              </a:ext>
            </a:extLst>
          </p:cNvPr>
          <p:cNvSpPr txBox="1"/>
          <p:nvPr/>
        </p:nvSpPr>
        <p:spPr>
          <a:xfrm>
            <a:off x="6813584" y="2775333"/>
            <a:ext cx="1728925" cy="230832"/>
          </a:xfrm>
          <a:prstGeom prst="rect">
            <a:avLst/>
          </a:prstGeom>
          <a:solidFill>
            <a:srgbClr val="FFFFFF"/>
          </a:solidFill>
        </p:spPr>
        <p:txBody>
          <a:bodyPr wrap="square" rtlCol="0">
            <a:spAutoFit/>
          </a:bodyPr>
          <a:lstStyle/>
          <a:p>
            <a:r>
              <a:rPr lang="en-US" sz="900">
                <a:latin typeface="Enphase Visuelt" panose="020B0503040202040104" pitchFamily="34" charset="0"/>
              </a:rPr>
              <a:t>Active</a:t>
            </a:r>
          </a:p>
        </p:txBody>
      </p:sp>
      <p:sp>
        <p:nvSpPr>
          <p:cNvPr id="42" name="TextBox 41">
            <a:extLst>
              <a:ext uri="{FF2B5EF4-FFF2-40B4-BE49-F238E27FC236}">
                <a16:creationId xmlns:a16="http://schemas.microsoft.com/office/drawing/2014/main" id="{3E35BD2A-EB04-6DB9-11EF-9A699265398C}"/>
              </a:ext>
            </a:extLst>
          </p:cNvPr>
          <p:cNvSpPr txBox="1"/>
          <p:nvPr/>
        </p:nvSpPr>
        <p:spPr>
          <a:xfrm>
            <a:off x="6818786" y="3425626"/>
            <a:ext cx="1728925" cy="230832"/>
          </a:xfrm>
          <a:prstGeom prst="rect">
            <a:avLst/>
          </a:prstGeom>
          <a:solidFill>
            <a:srgbClr val="FFFFFF"/>
          </a:solidFill>
        </p:spPr>
        <p:txBody>
          <a:bodyPr wrap="square" rtlCol="0">
            <a:spAutoFit/>
          </a:bodyPr>
          <a:lstStyle/>
          <a:p>
            <a:r>
              <a:rPr lang="en-US" sz="900">
                <a:latin typeface="Enphase Visuelt" panose="020B0503040202040104" pitchFamily="34" charset="0"/>
              </a:rPr>
              <a:t>Active</a:t>
            </a:r>
          </a:p>
        </p:txBody>
      </p:sp>
      <p:pic>
        <p:nvPicPr>
          <p:cNvPr id="43" name="Picture 42">
            <a:extLst>
              <a:ext uri="{FF2B5EF4-FFF2-40B4-BE49-F238E27FC236}">
                <a16:creationId xmlns:a16="http://schemas.microsoft.com/office/drawing/2014/main" id="{41E020D8-951B-17B2-B48A-D84E4DD5025A}"/>
              </a:ext>
            </a:extLst>
          </p:cNvPr>
          <p:cNvPicPr>
            <a:picLocks noChangeAspect="1"/>
          </p:cNvPicPr>
          <p:nvPr/>
        </p:nvPicPr>
        <p:blipFill>
          <a:blip r:embed="rId6"/>
          <a:stretch>
            <a:fillRect/>
          </a:stretch>
        </p:blipFill>
        <p:spPr>
          <a:xfrm>
            <a:off x="7933407" y="1126635"/>
            <a:ext cx="851543" cy="246229"/>
          </a:xfrm>
          <a:prstGeom prst="rect">
            <a:avLst/>
          </a:prstGeom>
        </p:spPr>
      </p:pic>
      <p:pic>
        <p:nvPicPr>
          <p:cNvPr id="44" name="Picture 43">
            <a:extLst>
              <a:ext uri="{FF2B5EF4-FFF2-40B4-BE49-F238E27FC236}">
                <a16:creationId xmlns:a16="http://schemas.microsoft.com/office/drawing/2014/main" id="{79D548BF-98F7-E376-E11E-E185DD475824}"/>
              </a:ext>
            </a:extLst>
          </p:cNvPr>
          <p:cNvPicPr>
            <a:picLocks noChangeAspect="1"/>
          </p:cNvPicPr>
          <p:nvPr/>
        </p:nvPicPr>
        <p:blipFill>
          <a:blip r:embed="rId7"/>
          <a:stretch>
            <a:fillRect/>
          </a:stretch>
        </p:blipFill>
        <p:spPr>
          <a:xfrm>
            <a:off x="8667983" y="1127833"/>
            <a:ext cx="1072012" cy="245031"/>
          </a:xfrm>
          <a:prstGeom prst="rect">
            <a:avLst/>
          </a:prstGeom>
        </p:spPr>
      </p:pic>
      <p:sp>
        <p:nvSpPr>
          <p:cNvPr id="45" name="TextBox 44">
            <a:extLst>
              <a:ext uri="{FF2B5EF4-FFF2-40B4-BE49-F238E27FC236}">
                <a16:creationId xmlns:a16="http://schemas.microsoft.com/office/drawing/2014/main" id="{530BE5BE-0E28-7FA8-27BE-865DA3B6C4CC}"/>
              </a:ext>
            </a:extLst>
          </p:cNvPr>
          <p:cNvSpPr txBox="1"/>
          <p:nvPr/>
        </p:nvSpPr>
        <p:spPr>
          <a:xfrm>
            <a:off x="7885395" y="1530530"/>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46" name="TextBox 45">
            <a:extLst>
              <a:ext uri="{FF2B5EF4-FFF2-40B4-BE49-F238E27FC236}">
                <a16:creationId xmlns:a16="http://schemas.microsoft.com/office/drawing/2014/main" id="{1D2AA459-316B-32F0-B5A3-B5005AD80C08}"/>
              </a:ext>
            </a:extLst>
          </p:cNvPr>
          <p:cNvSpPr txBox="1"/>
          <p:nvPr/>
        </p:nvSpPr>
        <p:spPr>
          <a:xfrm>
            <a:off x="7869261" y="2057528"/>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47" name="TextBox 46">
            <a:extLst>
              <a:ext uri="{FF2B5EF4-FFF2-40B4-BE49-F238E27FC236}">
                <a16:creationId xmlns:a16="http://schemas.microsoft.com/office/drawing/2014/main" id="{BF90E39F-A92A-CFEF-6BB1-58AD4BA398FC}"/>
              </a:ext>
            </a:extLst>
          </p:cNvPr>
          <p:cNvSpPr txBox="1"/>
          <p:nvPr/>
        </p:nvSpPr>
        <p:spPr>
          <a:xfrm>
            <a:off x="7860914" y="2758253"/>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48" name="TextBox 47">
            <a:extLst>
              <a:ext uri="{FF2B5EF4-FFF2-40B4-BE49-F238E27FC236}">
                <a16:creationId xmlns:a16="http://schemas.microsoft.com/office/drawing/2014/main" id="{582D020E-CC71-9F6F-8D81-7EF93E4E7347}"/>
              </a:ext>
            </a:extLst>
          </p:cNvPr>
          <p:cNvSpPr txBox="1"/>
          <p:nvPr/>
        </p:nvSpPr>
        <p:spPr>
          <a:xfrm>
            <a:off x="7869261" y="3393290"/>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49" name="TextBox 48">
            <a:extLst>
              <a:ext uri="{FF2B5EF4-FFF2-40B4-BE49-F238E27FC236}">
                <a16:creationId xmlns:a16="http://schemas.microsoft.com/office/drawing/2014/main" id="{7B0C5A72-56F1-5B6A-CCB9-5617942EA06E}"/>
              </a:ext>
            </a:extLst>
          </p:cNvPr>
          <p:cNvSpPr txBox="1"/>
          <p:nvPr/>
        </p:nvSpPr>
        <p:spPr>
          <a:xfrm>
            <a:off x="9025449" y="1542726"/>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50" name="TextBox 49">
            <a:extLst>
              <a:ext uri="{FF2B5EF4-FFF2-40B4-BE49-F238E27FC236}">
                <a16:creationId xmlns:a16="http://schemas.microsoft.com/office/drawing/2014/main" id="{67B5FDA5-EE93-78E5-333E-BF8293A38699}"/>
              </a:ext>
            </a:extLst>
          </p:cNvPr>
          <p:cNvSpPr txBox="1"/>
          <p:nvPr/>
        </p:nvSpPr>
        <p:spPr>
          <a:xfrm>
            <a:off x="9009315" y="2069724"/>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51" name="TextBox 50">
            <a:extLst>
              <a:ext uri="{FF2B5EF4-FFF2-40B4-BE49-F238E27FC236}">
                <a16:creationId xmlns:a16="http://schemas.microsoft.com/office/drawing/2014/main" id="{619CCB28-BEC1-1B53-EE6C-D7B4E77630EF}"/>
              </a:ext>
            </a:extLst>
          </p:cNvPr>
          <p:cNvSpPr txBox="1"/>
          <p:nvPr/>
        </p:nvSpPr>
        <p:spPr>
          <a:xfrm>
            <a:off x="9000968" y="2770449"/>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52" name="TextBox 51">
            <a:extLst>
              <a:ext uri="{FF2B5EF4-FFF2-40B4-BE49-F238E27FC236}">
                <a16:creationId xmlns:a16="http://schemas.microsoft.com/office/drawing/2014/main" id="{5C0BDA5B-DD9F-559E-15DE-6E1C63F06467}"/>
              </a:ext>
            </a:extLst>
          </p:cNvPr>
          <p:cNvSpPr txBox="1"/>
          <p:nvPr/>
        </p:nvSpPr>
        <p:spPr>
          <a:xfrm>
            <a:off x="9009315" y="3405486"/>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pic>
        <p:nvPicPr>
          <p:cNvPr id="53" name="Picture 52">
            <a:extLst>
              <a:ext uri="{FF2B5EF4-FFF2-40B4-BE49-F238E27FC236}">
                <a16:creationId xmlns:a16="http://schemas.microsoft.com/office/drawing/2014/main" id="{ADD7F7C5-6D0B-5414-F785-3E047811AB04}"/>
              </a:ext>
            </a:extLst>
          </p:cNvPr>
          <p:cNvPicPr>
            <a:picLocks noChangeAspect="1"/>
          </p:cNvPicPr>
          <p:nvPr/>
        </p:nvPicPr>
        <p:blipFill>
          <a:blip r:embed="rId8"/>
          <a:stretch>
            <a:fillRect/>
          </a:stretch>
        </p:blipFill>
        <p:spPr>
          <a:xfrm>
            <a:off x="9735404" y="1080909"/>
            <a:ext cx="622300" cy="304800"/>
          </a:xfrm>
          <a:prstGeom prst="rect">
            <a:avLst/>
          </a:prstGeom>
        </p:spPr>
      </p:pic>
      <p:pic>
        <p:nvPicPr>
          <p:cNvPr id="54" name="Picture 53">
            <a:extLst>
              <a:ext uri="{FF2B5EF4-FFF2-40B4-BE49-F238E27FC236}">
                <a16:creationId xmlns:a16="http://schemas.microsoft.com/office/drawing/2014/main" id="{E4305B61-62B4-6728-EA19-FF270E3B2505}"/>
              </a:ext>
            </a:extLst>
          </p:cNvPr>
          <p:cNvPicPr>
            <a:picLocks noChangeAspect="1"/>
          </p:cNvPicPr>
          <p:nvPr/>
        </p:nvPicPr>
        <p:blipFill>
          <a:blip r:embed="rId8"/>
          <a:stretch>
            <a:fillRect/>
          </a:stretch>
        </p:blipFill>
        <p:spPr>
          <a:xfrm>
            <a:off x="4827135" y="1088511"/>
            <a:ext cx="622300" cy="304800"/>
          </a:xfrm>
          <a:prstGeom prst="rect">
            <a:avLst/>
          </a:prstGeom>
        </p:spPr>
      </p:pic>
      <p:sp>
        <p:nvSpPr>
          <p:cNvPr id="61" name="TextBox 60">
            <a:extLst>
              <a:ext uri="{FF2B5EF4-FFF2-40B4-BE49-F238E27FC236}">
                <a16:creationId xmlns:a16="http://schemas.microsoft.com/office/drawing/2014/main" id="{00EBB4B1-7D2C-3E71-550C-AA0B25C570FF}"/>
              </a:ext>
            </a:extLst>
          </p:cNvPr>
          <p:cNvSpPr txBox="1"/>
          <p:nvPr/>
        </p:nvSpPr>
        <p:spPr>
          <a:xfrm>
            <a:off x="1164658" y="4052956"/>
            <a:ext cx="490888" cy="230832"/>
          </a:xfrm>
          <a:prstGeom prst="rect">
            <a:avLst/>
          </a:prstGeom>
          <a:solidFill>
            <a:srgbClr val="FFFFFF"/>
          </a:solidFill>
        </p:spPr>
        <p:txBody>
          <a:bodyPr wrap="square" rtlCol="0">
            <a:spAutoFit/>
          </a:bodyPr>
          <a:lstStyle/>
          <a:p>
            <a:r>
              <a:rPr lang="en-US" sz="900">
                <a:latin typeface="Enphase Visuelt" panose="020B0503040202040104" pitchFamily="34" charset="0"/>
              </a:rPr>
              <a:t>5</a:t>
            </a:r>
            <a:endParaRPr lang="en-US" sz="1200">
              <a:latin typeface="Enphase Visuelt" panose="020B0503040202040104" pitchFamily="34" charset="0"/>
            </a:endParaRPr>
          </a:p>
        </p:txBody>
      </p:sp>
      <p:sp>
        <p:nvSpPr>
          <p:cNvPr id="62" name="TextBox 61">
            <a:extLst>
              <a:ext uri="{FF2B5EF4-FFF2-40B4-BE49-F238E27FC236}">
                <a16:creationId xmlns:a16="http://schemas.microsoft.com/office/drawing/2014/main" id="{111BC0D2-6DE8-E198-E821-46950E7FAD70}"/>
              </a:ext>
            </a:extLst>
          </p:cNvPr>
          <p:cNvSpPr txBox="1"/>
          <p:nvPr/>
        </p:nvSpPr>
        <p:spPr>
          <a:xfrm>
            <a:off x="1634030" y="4052091"/>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Grid Outage</a:t>
            </a:r>
            <a:endParaRPr lang="en-US" sz="1200">
              <a:latin typeface="Enphase Visuelt" panose="020B0503040202040104" pitchFamily="34" charset="0"/>
            </a:endParaRPr>
          </a:p>
        </p:txBody>
      </p:sp>
      <p:sp>
        <p:nvSpPr>
          <p:cNvPr id="63" name="TextBox 62">
            <a:extLst>
              <a:ext uri="{FF2B5EF4-FFF2-40B4-BE49-F238E27FC236}">
                <a16:creationId xmlns:a16="http://schemas.microsoft.com/office/drawing/2014/main" id="{0E73080E-378E-69D9-0A93-2FDFC646D045}"/>
              </a:ext>
            </a:extLst>
          </p:cNvPr>
          <p:cNvSpPr txBox="1"/>
          <p:nvPr/>
        </p:nvSpPr>
        <p:spPr>
          <a:xfrm>
            <a:off x="3453866" y="4057577"/>
            <a:ext cx="866272" cy="415498"/>
          </a:xfrm>
          <a:prstGeom prst="rect">
            <a:avLst/>
          </a:prstGeom>
          <a:solidFill>
            <a:srgbClr val="FFFFFF"/>
          </a:solidFill>
        </p:spPr>
        <p:txBody>
          <a:bodyPr wrap="square" rtlCol="0">
            <a:spAutoFit/>
          </a:bodyPr>
          <a:lstStyle/>
          <a:p>
            <a:r>
              <a:rPr lang="en-US" sz="900">
                <a:latin typeface="Enphase Visuelt" panose="020B0503040202040104" pitchFamily="34" charset="0"/>
              </a:rPr>
              <a:t>Alerts</a:t>
            </a:r>
          </a:p>
          <a:p>
            <a:endParaRPr lang="en-US" sz="1200">
              <a:latin typeface="Enphase Visuelt" panose="020B0503040202040104" pitchFamily="34" charset="0"/>
            </a:endParaRPr>
          </a:p>
        </p:txBody>
      </p:sp>
      <p:sp>
        <p:nvSpPr>
          <p:cNvPr id="64" name="TextBox 63">
            <a:extLst>
              <a:ext uri="{FF2B5EF4-FFF2-40B4-BE49-F238E27FC236}">
                <a16:creationId xmlns:a16="http://schemas.microsoft.com/office/drawing/2014/main" id="{3CA554E4-50B3-E58C-EA63-D96251AF9AA9}"/>
              </a:ext>
            </a:extLst>
          </p:cNvPr>
          <p:cNvSpPr txBox="1"/>
          <p:nvPr/>
        </p:nvSpPr>
        <p:spPr>
          <a:xfrm>
            <a:off x="4310514" y="4000028"/>
            <a:ext cx="866272" cy="369332"/>
          </a:xfrm>
          <a:prstGeom prst="rect">
            <a:avLst/>
          </a:prstGeom>
          <a:solidFill>
            <a:srgbClr val="FFFFFF"/>
          </a:solidFill>
        </p:spPr>
        <p:txBody>
          <a:bodyPr wrap="square" rtlCol="0">
            <a:spAutoFit/>
          </a:bodyPr>
          <a:lstStyle/>
          <a:p>
            <a:r>
              <a:rPr lang="en-US" sz="900">
                <a:latin typeface="Enphase Visuelt" panose="020B0503040202040104" pitchFamily="34" charset="0"/>
              </a:rPr>
              <a:t>PUSH, Email, SMS</a:t>
            </a:r>
          </a:p>
        </p:txBody>
      </p:sp>
      <p:sp>
        <p:nvSpPr>
          <p:cNvPr id="65" name="TextBox 64">
            <a:extLst>
              <a:ext uri="{FF2B5EF4-FFF2-40B4-BE49-F238E27FC236}">
                <a16:creationId xmlns:a16="http://schemas.microsoft.com/office/drawing/2014/main" id="{BCF3019B-E960-7B78-4BD5-F1B0E9747A3D}"/>
              </a:ext>
            </a:extLst>
          </p:cNvPr>
          <p:cNvSpPr txBox="1"/>
          <p:nvPr/>
        </p:nvSpPr>
        <p:spPr>
          <a:xfrm>
            <a:off x="5327843" y="4111161"/>
            <a:ext cx="1658365" cy="230832"/>
          </a:xfrm>
          <a:prstGeom prst="rect">
            <a:avLst/>
          </a:prstGeom>
          <a:solidFill>
            <a:srgbClr val="FFFFFF"/>
          </a:solidFill>
        </p:spPr>
        <p:txBody>
          <a:bodyPr wrap="square" rtlCol="0">
            <a:spAutoFit/>
          </a:bodyPr>
          <a:lstStyle/>
          <a:p>
            <a:r>
              <a:rPr lang="en-US" sz="900">
                <a:latin typeface="Enphase Visuelt" panose="020B0503040202040104" pitchFamily="34" charset="0"/>
              </a:rPr>
              <a:t>NA</a:t>
            </a:r>
          </a:p>
        </p:txBody>
      </p:sp>
      <p:sp>
        <p:nvSpPr>
          <p:cNvPr id="66" name="TextBox 65">
            <a:extLst>
              <a:ext uri="{FF2B5EF4-FFF2-40B4-BE49-F238E27FC236}">
                <a16:creationId xmlns:a16="http://schemas.microsoft.com/office/drawing/2014/main" id="{71B3998F-8C84-DB18-00CE-C83D33AD479D}"/>
              </a:ext>
            </a:extLst>
          </p:cNvPr>
          <p:cNvSpPr txBox="1"/>
          <p:nvPr/>
        </p:nvSpPr>
        <p:spPr>
          <a:xfrm>
            <a:off x="2529841" y="4111628"/>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Yes</a:t>
            </a:r>
            <a:endParaRPr lang="en-US" sz="1200">
              <a:latin typeface="Enphase Visuelt" panose="020B0503040202040104" pitchFamily="34" charset="0"/>
            </a:endParaRPr>
          </a:p>
        </p:txBody>
      </p:sp>
      <p:sp>
        <p:nvSpPr>
          <p:cNvPr id="67" name="TextBox 66">
            <a:extLst>
              <a:ext uri="{FF2B5EF4-FFF2-40B4-BE49-F238E27FC236}">
                <a16:creationId xmlns:a16="http://schemas.microsoft.com/office/drawing/2014/main" id="{DFB13D93-96F9-0E7C-A491-35FF466D85B7}"/>
              </a:ext>
            </a:extLst>
          </p:cNvPr>
          <p:cNvSpPr txBox="1"/>
          <p:nvPr/>
        </p:nvSpPr>
        <p:spPr>
          <a:xfrm>
            <a:off x="6809162" y="4049582"/>
            <a:ext cx="1728925" cy="230832"/>
          </a:xfrm>
          <a:prstGeom prst="rect">
            <a:avLst/>
          </a:prstGeom>
          <a:solidFill>
            <a:srgbClr val="FFFFFF"/>
          </a:solidFill>
        </p:spPr>
        <p:txBody>
          <a:bodyPr wrap="square" rtlCol="0">
            <a:spAutoFit/>
          </a:bodyPr>
          <a:lstStyle/>
          <a:p>
            <a:r>
              <a:rPr lang="en-US" sz="900">
                <a:latin typeface="Enphase Visuelt" panose="020B0503040202040104" pitchFamily="34" charset="0"/>
              </a:rPr>
              <a:t>Active</a:t>
            </a:r>
          </a:p>
        </p:txBody>
      </p:sp>
      <p:sp>
        <p:nvSpPr>
          <p:cNvPr id="68" name="TextBox 67">
            <a:extLst>
              <a:ext uri="{FF2B5EF4-FFF2-40B4-BE49-F238E27FC236}">
                <a16:creationId xmlns:a16="http://schemas.microsoft.com/office/drawing/2014/main" id="{265CAC80-AB92-A1BE-6FC4-9D32C479A933}"/>
              </a:ext>
            </a:extLst>
          </p:cNvPr>
          <p:cNvSpPr txBox="1"/>
          <p:nvPr/>
        </p:nvSpPr>
        <p:spPr>
          <a:xfrm>
            <a:off x="7907762" y="4017246"/>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69" name="TextBox 68">
            <a:extLst>
              <a:ext uri="{FF2B5EF4-FFF2-40B4-BE49-F238E27FC236}">
                <a16:creationId xmlns:a16="http://schemas.microsoft.com/office/drawing/2014/main" id="{AC500F03-BA61-DCCD-F554-CE5A0C7CFB83}"/>
              </a:ext>
            </a:extLst>
          </p:cNvPr>
          <p:cNvSpPr txBox="1"/>
          <p:nvPr/>
        </p:nvSpPr>
        <p:spPr>
          <a:xfrm>
            <a:off x="9047816" y="4029442"/>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70" name="TextBox 69">
            <a:extLst>
              <a:ext uri="{FF2B5EF4-FFF2-40B4-BE49-F238E27FC236}">
                <a16:creationId xmlns:a16="http://schemas.microsoft.com/office/drawing/2014/main" id="{1C5E6ECF-B335-D8D3-643A-242ECDB65648}"/>
              </a:ext>
            </a:extLst>
          </p:cNvPr>
          <p:cNvSpPr txBox="1"/>
          <p:nvPr/>
        </p:nvSpPr>
        <p:spPr>
          <a:xfrm>
            <a:off x="1164658" y="4600993"/>
            <a:ext cx="490888" cy="230832"/>
          </a:xfrm>
          <a:prstGeom prst="rect">
            <a:avLst/>
          </a:prstGeom>
          <a:solidFill>
            <a:srgbClr val="FFFFFF"/>
          </a:solidFill>
        </p:spPr>
        <p:txBody>
          <a:bodyPr wrap="square" rtlCol="0">
            <a:spAutoFit/>
          </a:bodyPr>
          <a:lstStyle/>
          <a:p>
            <a:r>
              <a:rPr lang="en-US" sz="900">
                <a:latin typeface="Enphase Visuelt" panose="020B0503040202040104" pitchFamily="34" charset="0"/>
              </a:rPr>
              <a:t>6</a:t>
            </a:r>
            <a:endParaRPr lang="en-US" sz="1200">
              <a:latin typeface="Enphase Visuelt" panose="020B0503040202040104" pitchFamily="34" charset="0"/>
            </a:endParaRPr>
          </a:p>
        </p:txBody>
      </p:sp>
      <p:sp>
        <p:nvSpPr>
          <p:cNvPr id="71" name="TextBox 70">
            <a:extLst>
              <a:ext uri="{FF2B5EF4-FFF2-40B4-BE49-F238E27FC236}">
                <a16:creationId xmlns:a16="http://schemas.microsoft.com/office/drawing/2014/main" id="{8FA4EC4D-94D6-51C4-B589-38178756D57F}"/>
              </a:ext>
            </a:extLst>
          </p:cNvPr>
          <p:cNvSpPr txBox="1"/>
          <p:nvPr/>
        </p:nvSpPr>
        <p:spPr>
          <a:xfrm>
            <a:off x="1636545" y="4617315"/>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On Grid</a:t>
            </a:r>
            <a:endParaRPr lang="en-US" sz="1200">
              <a:latin typeface="Enphase Visuelt" panose="020B0503040202040104" pitchFamily="34" charset="0"/>
            </a:endParaRPr>
          </a:p>
        </p:txBody>
      </p:sp>
      <p:sp>
        <p:nvSpPr>
          <p:cNvPr id="72" name="TextBox 71">
            <a:extLst>
              <a:ext uri="{FF2B5EF4-FFF2-40B4-BE49-F238E27FC236}">
                <a16:creationId xmlns:a16="http://schemas.microsoft.com/office/drawing/2014/main" id="{E90516B2-37DC-48BF-8127-6EDFA0A266A3}"/>
              </a:ext>
            </a:extLst>
          </p:cNvPr>
          <p:cNvSpPr txBox="1"/>
          <p:nvPr/>
        </p:nvSpPr>
        <p:spPr>
          <a:xfrm>
            <a:off x="3453866" y="4605614"/>
            <a:ext cx="866272" cy="415498"/>
          </a:xfrm>
          <a:prstGeom prst="rect">
            <a:avLst/>
          </a:prstGeom>
          <a:solidFill>
            <a:srgbClr val="FFFFFF"/>
          </a:solidFill>
        </p:spPr>
        <p:txBody>
          <a:bodyPr wrap="square" rtlCol="0">
            <a:spAutoFit/>
          </a:bodyPr>
          <a:lstStyle/>
          <a:p>
            <a:r>
              <a:rPr lang="en-US" sz="900">
                <a:latin typeface="Enphase Visuelt" panose="020B0503040202040104" pitchFamily="34" charset="0"/>
              </a:rPr>
              <a:t>Alerts</a:t>
            </a:r>
          </a:p>
          <a:p>
            <a:endParaRPr lang="en-US" sz="1200">
              <a:latin typeface="Enphase Visuelt" panose="020B0503040202040104" pitchFamily="34" charset="0"/>
            </a:endParaRPr>
          </a:p>
        </p:txBody>
      </p:sp>
      <p:sp>
        <p:nvSpPr>
          <p:cNvPr id="73" name="TextBox 72">
            <a:extLst>
              <a:ext uri="{FF2B5EF4-FFF2-40B4-BE49-F238E27FC236}">
                <a16:creationId xmlns:a16="http://schemas.microsoft.com/office/drawing/2014/main" id="{2A4DFB23-8603-9868-843E-A42ECF23AD65}"/>
              </a:ext>
            </a:extLst>
          </p:cNvPr>
          <p:cNvSpPr txBox="1"/>
          <p:nvPr/>
        </p:nvSpPr>
        <p:spPr>
          <a:xfrm>
            <a:off x="4310514" y="4548065"/>
            <a:ext cx="866272" cy="369332"/>
          </a:xfrm>
          <a:prstGeom prst="rect">
            <a:avLst/>
          </a:prstGeom>
          <a:solidFill>
            <a:srgbClr val="FFFFFF"/>
          </a:solidFill>
        </p:spPr>
        <p:txBody>
          <a:bodyPr wrap="square" rtlCol="0">
            <a:spAutoFit/>
          </a:bodyPr>
          <a:lstStyle/>
          <a:p>
            <a:r>
              <a:rPr lang="en-US" sz="900">
                <a:latin typeface="Enphase Visuelt" panose="020B0503040202040104" pitchFamily="34" charset="0"/>
              </a:rPr>
              <a:t>PUSH, Email, SMS</a:t>
            </a:r>
          </a:p>
        </p:txBody>
      </p:sp>
      <p:sp>
        <p:nvSpPr>
          <p:cNvPr id="74" name="TextBox 73">
            <a:extLst>
              <a:ext uri="{FF2B5EF4-FFF2-40B4-BE49-F238E27FC236}">
                <a16:creationId xmlns:a16="http://schemas.microsoft.com/office/drawing/2014/main" id="{EABD25D4-D059-6AC9-7F02-82F73DB25AD1}"/>
              </a:ext>
            </a:extLst>
          </p:cNvPr>
          <p:cNvSpPr txBox="1"/>
          <p:nvPr/>
        </p:nvSpPr>
        <p:spPr>
          <a:xfrm>
            <a:off x="5327843" y="4673538"/>
            <a:ext cx="1658365" cy="230832"/>
          </a:xfrm>
          <a:prstGeom prst="rect">
            <a:avLst/>
          </a:prstGeom>
          <a:solidFill>
            <a:srgbClr val="FFFFFF"/>
          </a:solidFill>
        </p:spPr>
        <p:txBody>
          <a:bodyPr wrap="square" rtlCol="0">
            <a:spAutoFit/>
          </a:bodyPr>
          <a:lstStyle/>
          <a:p>
            <a:r>
              <a:rPr lang="en-US" sz="900">
                <a:latin typeface="Enphase Visuelt" panose="020B0503040202040104" pitchFamily="34" charset="0"/>
              </a:rPr>
              <a:t>NA</a:t>
            </a:r>
          </a:p>
        </p:txBody>
      </p:sp>
      <p:sp>
        <p:nvSpPr>
          <p:cNvPr id="75" name="TextBox 74">
            <a:extLst>
              <a:ext uri="{FF2B5EF4-FFF2-40B4-BE49-F238E27FC236}">
                <a16:creationId xmlns:a16="http://schemas.microsoft.com/office/drawing/2014/main" id="{52DA6CFD-8018-DB4C-6753-A0353F21D431}"/>
              </a:ext>
            </a:extLst>
          </p:cNvPr>
          <p:cNvSpPr txBox="1"/>
          <p:nvPr/>
        </p:nvSpPr>
        <p:spPr>
          <a:xfrm>
            <a:off x="2549092" y="4646904"/>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Yes</a:t>
            </a:r>
            <a:endParaRPr lang="en-US" sz="1200">
              <a:latin typeface="Enphase Visuelt" panose="020B0503040202040104" pitchFamily="34" charset="0"/>
            </a:endParaRPr>
          </a:p>
        </p:txBody>
      </p:sp>
      <p:sp>
        <p:nvSpPr>
          <p:cNvPr id="76" name="TextBox 75">
            <a:extLst>
              <a:ext uri="{FF2B5EF4-FFF2-40B4-BE49-F238E27FC236}">
                <a16:creationId xmlns:a16="http://schemas.microsoft.com/office/drawing/2014/main" id="{7AAA1EC6-1C27-158F-0A2C-3CA79E3DA5A5}"/>
              </a:ext>
            </a:extLst>
          </p:cNvPr>
          <p:cNvSpPr txBox="1"/>
          <p:nvPr/>
        </p:nvSpPr>
        <p:spPr>
          <a:xfrm>
            <a:off x="6809162" y="4597619"/>
            <a:ext cx="1728925" cy="230832"/>
          </a:xfrm>
          <a:prstGeom prst="rect">
            <a:avLst/>
          </a:prstGeom>
          <a:solidFill>
            <a:srgbClr val="FFFFFF"/>
          </a:solidFill>
        </p:spPr>
        <p:txBody>
          <a:bodyPr wrap="square" rtlCol="0">
            <a:spAutoFit/>
          </a:bodyPr>
          <a:lstStyle/>
          <a:p>
            <a:r>
              <a:rPr lang="en-US" sz="900">
                <a:latin typeface="Enphase Visuelt" panose="020B0503040202040104" pitchFamily="34" charset="0"/>
              </a:rPr>
              <a:t>Active</a:t>
            </a:r>
          </a:p>
        </p:txBody>
      </p:sp>
      <p:sp>
        <p:nvSpPr>
          <p:cNvPr id="77" name="TextBox 76">
            <a:extLst>
              <a:ext uri="{FF2B5EF4-FFF2-40B4-BE49-F238E27FC236}">
                <a16:creationId xmlns:a16="http://schemas.microsoft.com/office/drawing/2014/main" id="{DCC41F93-0F91-D82D-D2F5-2C28A4E13F5C}"/>
              </a:ext>
            </a:extLst>
          </p:cNvPr>
          <p:cNvSpPr txBox="1"/>
          <p:nvPr/>
        </p:nvSpPr>
        <p:spPr>
          <a:xfrm>
            <a:off x="7907762" y="4565283"/>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78" name="TextBox 77">
            <a:extLst>
              <a:ext uri="{FF2B5EF4-FFF2-40B4-BE49-F238E27FC236}">
                <a16:creationId xmlns:a16="http://schemas.microsoft.com/office/drawing/2014/main" id="{16FE3205-7A07-2BAF-6554-EAB7CC98999B}"/>
              </a:ext>
            </a:extLst>
          </p:cNvPr>
          <p:cNvSpPr txBox="1"/>
          <p:nvPr/>
        </p:nvSpPr>
        <p:spPr>
          <a:xfrm>
            <a:off x="9047816" y="4577479"/>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79" name="TextBox 78">
            <a:extLst>
              <a:ext uri="{FF2B5EF4-FFF2-40B4-BE49-F238E27FC236}">
                <a16:creationId xmlns:a16="http://schemas.microsoft.com/office/drawing/2014/main" id="{D57FD1C1-05F7-2259-E497-91C5CC6B5505}"/>
              </a:ext>
            </a:extLst>
          </p:cNvPr>
          <p:cNvSpPr txBox="1"/>
          <p:nvPr/>
        </p:nvSpPr>
        <p:spPr>
          <a:xfrm>
            <a:off x="1183908" y="5188630"/>
            <a:ext cx="490888" cy="415498"/>
          </a:xfrm>
          <a:prstGeom prst="rect">
            <a:avLst/>
          </a:prstGeom>
          <a:solidFill>
            <a:srgbClr val="FFFFFF"/>
          </a:solidFill>
        </p:spPr>
        <p:txBody>
          <a:bodyPr wrap="square" rtlCol="0">
            <a:spAutoFit/>
          </a:bodyPr>
          <a:lstStyle/>
          <a:p>
            <a:r>
              <a:rPr lang="en-US" sz="900">
                <a:latin typeface="Enphase Visuelt" panose="020B0503040202040104" pitchFamily="34" charset="0"/>
              </a:rPr>
              <a:t>7</a:t>
            </a:r>
          </a:p>
          <a:p>
            <a:endParaRPr lang="en-US" sz="1200">
              <a:latin typeface="Enphase Visuelt" panose="020B0503040202040104" pitchFamily="34" charset="0"/>
            </a:endParaRPr>
          </a:p>
        </p:txBody>
      </p:sp>
      <p:sp>
        <p:nvSpPr>
          <p:cNvPr id="80" name="TextBox 79">
            <a:extLst>
              <a:ext uri="{FF2B5EF4-FFF2-40B4-BE49-F238E27FC236}">
                <a16:creationId xmlns:a16="http://schemas.microsoft.com/office/drawing/2014/main" id="{EFD016E2-FBE4-EEA8-88B2-1321C7C11BDF}"/>
              </a:ext>
            </a:extLst>
          </p:cNvPr>
          <p:cNvSpPr txBox="1"/>
          <p:nvPr/>
        </p:nvSpPr>
        <p:spPr>
          <a:xfrm>
            <a:off x="1649931" y="5165116"/>
            <a:ext cx="875899" cy="369332"/>
          </a:xfrm>
          <a:prstGeom prst="rect">
            <a:avLst/>
          </a:prstGeom>
          <a:solidFill>
            <a:srgbClr val="FFFFFF"/>
          </a:solidFill>
        </p:spPr>
        <p:txBody>
          <a:bodyPr wrap="square" rtlCol="0">
            <a:spAutoFit/>
          </a:bodyPr>
          <a:lstStyle/>
          <a:p>
            <a:r>
              <a:rPr lang="en-US" sz="900">
                <a:latin typeface="Enphase Visuelt" panose="020B0503040202040104" pitchFamily="34" charset="0"/>
              </a:rPr>
              <a:t>Storm Alert: On</a:t>
            </a:r>
            <a:endParaRPr lang="en-US" sz="1200">
              <a:latin typeface="Enphase Visuelt" panose="020B0503040202040104" pitchFamily="34" charset="0"/>
            </a:endParaRPr>
          </a:p>
        </p:txBody>
      </p:sp>
      <p:sp>
        <p:nvSpPr>
          <p:cNvPr id="81" name="TextBox 80">
            <a:extLst>
              <a:ext uri="{FF2B5EF4-FFF2-40B4-BE49-F238E27FC236}">
                <a16:creationId xmlns:a16="http://schemas.microsoft.com/office/drawing/2014/main" id="{C7572FDE-02DF-B821-26C4-72820F9B4D04}"/>
              </a:ext>
            </a:extLst>
          </p:cNvPr>
          <p:cNvSpPr txBox="1"/>
          <p:nvPr/>
        </p:nvSpPr>
        <p:spPr>
          <a:xfrm>
            <a:off x="3453866" y="5193251"/>
            <a:ext cx="866272" cy="415498"/>
          </a:xfrm>
          <a:prstGeom prst="rect">
            <a:avLst/>
          </a:prstGeom>
          <a:solidFill>
            <a:srgbClr val="FFFFFF"/>
          </a:solidFill>
        </p:spPr>
        <p:txBody>
          <a:bodyPr wrap="square" rtlCol="0">
            <a:spAutoFit/>
          </a:bodyPr>
          <a:lstStyle/>
          <a:p>
            <a:r>
              <a:rPr lang="en-US" sz="900">
                <a:latin typeface="Enphase Visuelt" panose="020B0503040202040104" pitchFamily="34" charset="0"/>
              </a:rPr>
              <a:t>Alerts</a:t>
            </a:r>
          </a:p>
          <a:p>
            <a:endParaRPr lang="en-US" sz="1200">
              <a:latin typeface="Enphase Visuelt" panose="020B0503040202040104" pitchFamily="34" charset="0"/>
            </a:endParaRPr>
          </a:p>
        </p:txBody>
      </p:sp>
      <p:sp>
        <p:nvSpPr>
          <p:cNvPr id="82" name="TextBox 81">
            <a:extLst>
              <a:ext uri="{FF2B5EF4-FFF2-40B4-BE49-F238E27FC236}">
                <a16:creationId xmlns:a16="http://schemas.microsoft.com/office/drawing/2014/main" id="{42B6F5DA-0896-4C76-F2C8-33766EB93808}"/>
              </a:ext>
            </a:extLst>
          </p:cNvPr>
          <p:cNvSpPr txBox="1"/>
          <p:nvPr/>
        </p:nvSpPr>
        <p:spPr>
          <a:xfrm>
            <a:off x="4310514" y="5135702"/>
            <a:ext cx="866272" cy="369332"/>
          </a:xfrm>
          <a:prstGeom prst="rect">
            <a:avLst/>
          </a:prstGeom>
          <a:solidFill>
            <a:srgbClr val="FFFFFF"/>
          </a:solidFill>
        </p:spPr>
        <p:txBody>
          <a:bodyPr wrap="square" rtlCol="0">
            <a:spAutoFit/>
          </a:bodyPr>
          <a:lstStyle/>
          <a:p>
            <a:r>
              <a:rPr lang="en-US" sz="900">
                <a:latin typeface="Enphase Visuelt" panose="020B0503040202040104" pitchFamily="34" charset="0"/>
              </a:rPr>
              <a:t>PUSH, Email, SMS</a:t>
            </a:r>
          </a:p>
        </p:txBody>
      </p:sp>
      <p:sp>
        <p:nvSpPr>
          <p:cNvPr id="83" name="TextBox 82">
            <a:extLst>
              <a:ext uri="{FF2B5EF4-FFF2-40B4-BE49-F238E27FC236}">
                <a16:creationId xmlns:a16="http://schemas.microsoft.com/office/drawing/2014/main" id="{00297593-1D66-3903-A6A9-D02F194341D5}"/>
              </a:ext>
            </a:extLst>
          </p:cNvPr>
          <p:cNvSpPr txBox="1"/>
          <p:nvPr/>
        </p:nvSpPr>
        <p:spPr>
          <a:xfrm>
            <a:off x="5303105" y="5222170"/>
            <a:ext cx="1658365" cy="230832"/>
          </a:xfrm>
          <a:prstGeom prst="rect">
            <a:avLst/>
          </a:prstGeom>
          <a:solidFill>
            <a:srgbClr val="FFFFFF"/>
          </a:solidFill>
        </p:spPr>
        <p:txBody>
          <a:bodyPr wrap="square" rtlCol="0">
            <a:spAutoFit/>
          </a:bodyPr>
          <a:lstStyle/>
          <a:p>
            <a:r>
              <a:rPr lang="en-US" sz="900">
                <a:latin typeface="Enphase Visuelt" panose="020B0503040202040104" pitchFamily="34" charset="0"/>
              </a:rPr>
              <a:t>NA</a:t>
            </a:r>
          </a:p>
        </p:txBody>
      </p:sp>
      <p:sp>
        <p:nvSpPr>
          <p:cNvPr id="84" name="TextBox 83">
            <a:extLst>
              <a:ext uri="{FF2B5EF4-FFF2-40B4-BE49-F238E27FC236}">
                <a16:creationId xmlns:a16="http://schemas.microsoft.com/office/drawing/2014/main" id="{098BBC24-AEA5-3FE1-D376-BE4AC726E7CB}"/>
              </a:ext>
            </a:extLst>
          </p:cNvPr>
          <p:cNvSpPr txBox="1"/>
          <p:nvPr/>
        </p:nvSpPr>
        <p:spPr>
          <a:xfrm>
            <a:off x="2558717" y="5234541"/>
            <a:ext cx="875899" cy="230832"/>
          </a:xfrm>
          <a:prstGeom prst="rect">
            <a:avLst/>
          </a:prstGeom>
          <a:solidFill>
            <a:srgbClr val="FFFFFF"/>
          </a:solidFill>
        </p:spPr>
        <p:txBody>
          <a:bodyPr wrap="square" rtlCol="0">
            <a:spAutoFit/>
          </a:bodyPr>
          <a:lstStyle/>
          <a:p>
            <a:r>
              <a:rPr lang="en-US" sz="900">
                <a:latin typeface="Enphase Visuelt" panose="020B0503040202040104" pitchFamily="34" charset="0"/>
              </a:rPr>
              <a:t>Yes</a:t>
            </a:r>
            <a:endParaRPr lang="en-US" sz="1200">
              <a:latin typeface="Enphase Visuelt" panose="020B0503040202040104" pitchFamily="34" charset="0"/>
            </a:endParaRPr>
          </a:p>
        </p:txBody>
      </p:sp>
      <p:sp>
        <p:nvSpPr>
          <p:cNvPr id="85" name="TextBox 84">
            <a:extLst>
              <a:ext uri="{FF2B5EF4-FFF2-40B4-BE49-F238E27FC236}">
                <a16:creationId xmlns:a16="http://schemas.microsoft.com/office/drawing/2014/main" id="{2CA89D70-BD21-E733-AE75-FF75AC55D833}"/>
              </a:ext>
            </a:extLst>
          </p:cNvPr>
          <p:cNvSpPr txBox="1"/>
          <p:nvPr/>
        </p:nvSpPr>
        <p:spPr>
          <a:xfrm>
            <a:off x="6809162" y="5185256"/>
            <a:ext cx="1728925" cy="230832"/>
          </a:xfrm>
          <a:prstGeom prst="rect">
            <a:avLst/>
          </a:prstGeom>
          <a:solidFill>
            <a:srgbClr val="FFFFFF"/>
          </a:solidFill>
        </p:spPr>
        <p:txBody>
          <a:bodyPr wrap="square" rtlCol="0">
            <a:spAutoFit/>
          </a:bodyPr>
          <a:lstStyle/>
          <a:p>
            <a:r>
              <a:rPr lang="en-US" sz="900">
                <a:latin typeface="Enphase Visuelt" panose="020B0503040202040104" pitchFamily="34" charset="0"/>
              </a:rPr>
              <a:t>Active</a:t>
            </a:r>
          </a:p>
        </p:txBody>
      </p:sp>
      <p:sp>
        <p:nvSpPr>
          <p:cNvPr id="86" name="TextBox 85">
            <a:extLst>
              <a:ext uri="{FF2B5EF4-FFF2-40B4-BE49-F238E27FC236}">
                <a16:creationId xmlns:a16="http://schemas.microsoft.com/office/drawing/2014/main" id="{7213BA97-2DA3-030A-56AE-2E5011F06C6E}"/>
              </a:ext>
            </a:extLst>
          </p:cNvPr>
          <p:cNvSpPr txBox="1"/>
          <p:nvPr/>
        </p:nvSpPr>
        <p:spPr>
          <a:xfrm>
            <a:off x="7907762" y="5152920"/>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87" name="TextBox 86">
            <a:extLst>
              <a:ext uri="{FF2B5EF4-FFF2-40B4-BE49-F238E27FC236}">
                <a16:creationId xmlns:a16="http://schemas.microsoft.com/office/drawing/2014/main" id="{FAC9839D-8662-054F-AF4A-93808FA5F5D7}"/>
              </a:ext>
            </a:extLst>
          </p:cNvPr>
          <p:cNvSpPr txBox="1"/>
          <p:nvPr/>
        </p:nvSpPr>
        <p:spPr>
          <a:xfrm>
            <a:off x="9047816" y="5165116"/>
            <a:ext cx="1429092" cy="369332"/>
          </a:xfrm>
          <a:prstGeom prst="rect">
            <a:avLst/>
          </a:prstGeom>
          <a:solidFill>
            <a:srgbClr val="FFFFFF"/>
          </a:solidFill>
        </p:spPr>
        <p:txBody>
          <a:bodyPr wrap="square" rtlCol="0">
            <a:spAutoFit/>
          </a:bodyPr>
          <a:lstStyle/>
          <a:p>
            <a:r>
              <a:rPr lang="en-US" sz="900">
                <a:latin typeface="Enphase Visuelt" panose="020B0503040202040104" pitchFamily="34" charset="0"/>
              </a:rPr>
              <a:t>3/30/2025</a:t>
            </a:r>
          </a:p>
          <a:p>
            <a:r>
              <a:rPr lang="en-US" sz="900">
                <a:latin typeface="Enphase Visuelt" panose="020B0503040202040104" pitchFamily="34" charset="0"/>
              </a:rPr>
              <a:t>10:00 AM PST</a:t>
            </a:r>
          </a:p>
        </p:txBody>
      </p:sp>
      <p:sp>
        <p:nvSpPr>
          <p:cNvPr id="89" name="TextBox 88">
            <a:extLst>
              <a:ext uri="{FF2B5EF4-FFF2-40B4-BE49-F238E27FC236}">
                <a16:creationId xmlns:a16="http://schemas.microsoft.com/office/drawing/2014/main" id="{DED69AC0-FBFD-BB60-7ABA-187044F4A58A}"/>
              </a:ext>
            </a:extLst>
          </p:cNvPr>
          <p:cNvSpPr txBox="1"/>
          <p:nvPr/>
        </p:nvSpPr>
        <p:spPr>
          <a:xfrm>
            <a:off x="211756" y="115503"/>
            <a:ext cx="3388092" cy="369332"/>
          </a:xfrm>
          <a:prstGeom prst="rect">
            <a:avLst/>
          </a:prstGeom>
          <a:noFill/>
        </p:spPr>
        <p:txBody>
          <a:bodyPr wrap="square" rtlCol="0">
            <a:spAutoFit/>
          </a:bodyPr>
          <a:lstStyle/>
          <a:p>
            <a:r>
              <a:rPr lang="en-US" err="1"/>
              <a:t>Notificatin</a:t>
            </a:r>
            <a:r>
              <a:rPr lang="en-US"/>
              <a:t> source file</a:t>
            </a:r>
          </a:p>
        </p:txBody>
      </p:sp>
    </p:spTree>
    <p:extLst>
      <p:ext uri="{BB962C8B-B14F-4D97-AF65-F5344CB8AC3E}">
        <p14:creationId xmlns:p14="http://schemas.microsoft.com/office/powerpoint/2010/main" val="3363183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067737-DC56-6361-4474-28CDAD536435}"/>
              </a:ext>
            </a:extLst>
          </p:cNvPr>
          <p:cNvPicPr>
            <a:picLocks noChangeAspect="1"/>
          </p:cNvPicPr>
          <p:nvPr/>
        </p:nvPicPr>
        <p:blipFill>
          <a:blip r:embed="rId2"/>
          <a:stretch>
            <a:fillRect/>
          </a:stretch>
        </p:blipFill>
        <p:spPr>
          <a:xfrm>
            <a:off x="3447478" y="1345664"/>
            <a:ext cx="6957432" cy="3629561"/>
          </a:xfrm>
          <a:prstGeom prst="rect">
            <a:avLst/>
          </a:prstGeom>
        </p:spPr>
      </p:pic>
      <p:pic>
        <p:nvPicPr>
          <p:cNvPr id="4" name="Picture 3">
            <a:extLst>
              <a:ext uri="{FF2B5EF4-FFF2-40B4-BE49-F238E27FC236}">
                <a16:creationId xmlns:a16="http://schemas.microsoft.com/office/drawing/2014/main" id="{203D8A2D-6CB3-905F-037D-25054D44F87E}"/>
              </a:ext>
            </a:extLst>
          </p:cNvPr>
          <p:cNvPicPr>
            <a:picLocks noChangeAspect="1"/>
          </p:cNvPicPr>
          <p:nvPr/>
        </p:nvPicPr>
        <p:blipFill>
          <a:blip r:embed="rId3"/>
          <a:stretch>
            <a:fillRect/>
          </a:stretch>
        </p:blipFill>
        <p:spPr>
          <a:xfrm>
            <a:off x="1526406" y="991403"/>
            <a:ext cx="1850237" cy="2983832"/>
          </a:xfrm>
          <a:prstGeom prst="rect">
            <a:avLst/>
          </a:prstGeom>
        </p:spPr>
      </p:pic>
      <p:pic>
        <p:nvPicPr>
          <p:cNvPr id="5" name="Picture 4">
            <a:extLst>
              <a:ext uri="{FF2B5EF4-FFF2-40B4-BE49-F238E27FC236}">
                <a16:creationId xmlns:a16="http://schemas.microsoft.com/office/drawing/2014/main" id="{CA0FCEFE-AB86-1F19-4361-C765B1C796B2}"/>
              </a:ext>
            </a:extLst>
          </p:cNvPr>
          <p:cNvPicPr>
            <a:picLocks noChangeAspect="1"/>
          </p:cNvPicPr>
          <p:nvPr/>
        </p:nvPicPr>
        <p:blipFill>
          <a:blip r:embed="rId4"/>
          <a:stretch>
            <a:fillRect/>
          </a:stretch>
        </p:blipFill>
        <p:spPr>
          <a:xfrm>
            <a:off x="1526406" y="723767"/>
            <a:ext cx="8775036" cy="267635"/>
          </a:xfrm>
          <a:prstGeom prst="rect">
            <a:avLst/>
          </a:prstGeom>
        </p:spPr>
      </p:pic>
      <p:pic>
        <p:nvPicPr>
          <p:cNvPr id="6" name="Picture 5">
            <a:extLst>
              <a:ext uri="{FF2B5EF4-FFF2-40B4-BE49-F238E27FC236}">
                <a16:creationId xmlns:a16="http://schemas.microsoft.com/office/drawing/2014/main" id="{60AF8038-8AE8-5B5F-842F-210183C89A7C}"/>
              </a:ext>
            </a:extLst>
          </p:cNvPr>
          <p:cNvPicPr>
            <a:picLocks noChangeAspect="1"/>
          </p:cNvPicPr>
          <p:nvPr/>
        </p:nvPicPr>
        <p:blipFill>
          <a:blip r:embed="rId5"/>
          <a:stretch>
            <a:fillRect/>
          </a:stretch>
        </p:blipFill>
        <p:spPr>
          <a:xfrm>
            <a:off x="1522989" y="3975236"/>
            <a:ext cx="1850237" cy="2894300"/>
          </a:xfrm>
          <a:prstGeom prst="rect">
            <a:avLst/>
          </a:prstGeom>
        </p:spPr>
      </p:pic>
      <p:sp>
        <p:nvSpPr>
          <p:cNvPr id="3" name="TextBox 2">
            <a:extLst>
              <a:ext uri="{FF2B5EF4-FFF2-40B4-BE49-F238E27FC236}">
                <a16:creationId xmlns:a16="http://schemas.microsoft.com/office/drawing/2014/main" id="{4F178C78-009C-CF95-D89B-42C74D0DAF54}"/>
              </a:ext>
            </a:extLst>
          </p:cNvPr>
          <p:cNvSpPr txBox="1"/>
          <p:nvPr/>
        </p:nvSpPr>
        <p:spPr>
          <a:xfrm>
            <a:off x="105878" y="163629"/>
            <a:ext cx="2849078" cy="369332"/>
          </a:xfrm>
          <a:prstGeom prst="rect">
            <a:avLst/>
          </a:prstGeom>
          <a:noFill/>
        </p:spPr>
        <p:txBody>
          <a:bodyPr wrap="square" rtlCol="0">
            <a:spAutoFit/>
          </a:bodyPr>
          <a:lstStyle/>
          <a:p>
            <a:r>
              <a:rPr lang="en-US"/>
              <a:t>Notification source file 2</a:t>
            </a:r>
          </a:p>
        </p:txBody>
      </p:sp>
    </p:spTree>
    <p:extLst>
      <p:ext uri="{BB962C8B-B14F-4D97-AF65-F5344CB8AC3E}">
        <p14:creationId xmlns:p14="http://schemas.microsoft.com/office/powerpoint/2010/main" val="3613902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EC453-0379-6D7E-50E1-6407C4D26794}"/>
              </a:ext>
            </a:extLst>
          </p:cNvPr>
          <p:cNvPicPr>
            <a:picLocks noChangeAspect="1"/>
          </p:cNvPicPr>
          <p:nvPr/>
        </p:nvPicPr>
        <p:blipFill>
          <a:blip r:embed="rId2"/>
          <a:stretch>
            <a:fillRect/>
          </a:stretch>
        </p:blipFill>
        <p:spPr>
          <a:xfrm>
            <a:off x="3312027" y="698968"/>
            <a:ext cx="2006600" cy="3416300"/>
          </a:xfrm>
          <a:prstGeom prst="rect">
            <a:avLst/>
          </a:prstGeom>
        </p:spPr>
      </p:pic>
      <p:pic>
        <p:nvPicPr>
          <p:cNvPr id="4" name="Picture 3">
            <a:extLst>
              <a:ext uri="{FF2B5EF4-FFF2-40B4-BE49-F238E27FC236}">
                <a16:creationId xmlns:a16="http://schemas.microsoft.com/office/drawing/2014/main" id="{887863E5-13F7-D60C-F42F-DE0BBE1EC4B7}"/>
              </a:ext>
            </a:extLst>
          </p:cNvPr>
          <p:cNvPicPr>
            <a:picLocks noChangeAspect="1"/>
          </p:cNvPicPr>
          <p:nvPr/>
        </p:nvPicPr>
        <p:blipFill>
          <a:blip r:embed="rId2"/>
          <a:stretch>
            <a:fillRect/>
          </a:stretch>
        </p:blipFill>
        <p:spPr>
          <a:xfrm>
            <a:off x="615349" y="698968"/>
            <a:ext cx="2006600" cy="3416300"/>
          </a:xfrm>
          <a:prstGeom prst="rect">
            <a:avLst/>
          </a:prstGeom>
        </p:spPr>
      </p:pic>
      <p:pic>
        <p:nvPicPr>
          <p:cNvPr id="5" name="Picture 4">
            <a:extLst>
              <a:ext uri="{FF2B5EF4-FFF2-40B4-BE49-F238E27FC236}">
                <a16:creationId xmlns:a16="http://schemas.microsoft.com/office/drawing/2014/main" id="{4BD57598-B728-A2AA-E93D-BBE85ECB3D29}"/>
              </a:ext>
            </a:extLst>
          </p:cNvPr>
          <p:cNvPicPr>
            <a:picLocks noChangeAspect="1"/>
          </p:cNvPicPr>
          <p:nvPr/>
        </p:nvPicPr>
        <p:blipFill>
          <a:blip r:embed="rId3"/>
          <a:stretch>
            <a:fillRect/>
          </a:stretch>
        </p:blipFill>
        <p:spPr>
          <a:xfrm>
            <a:off x="615349" y="824096"/>
            <a:ext cx="1566218" cy="311685"/>
          </a:xfrm>
          <a:prstGeom prst="rect">
            <a:avLst/>
          </a:prstGeom>
        </p:spPr>
      </p:pic>
      <p:pic>
        <p:nvPicPr>
          <p:cNvPr id="6" name="Picture 5">
            <a:extLst>
              <a:ext uri="{FF2B5EF4-FFF2-40B4-BE49-F238E27FC236}">
                <a16:creationId xmlns:a16="http://schemas.microsoft.com/office/drawing/2014/main" id="{B08599DA-699E-69CE-B63F-E7E92E77BACF}"/>
              </a:ext>
            </a:extLst>
          </p:cNvPr>
          <p:cNvPicPr>
            <a:picLocks noChangeAspect="1"/>
          </p:cNvPicPr>
          <p:nvPr/>
        </p:nvPicPr>
        <p:blipFill>
          <a:blip r:embed="rId4"/>
          <a:stretch>
            <a:fillRect/>
          </a:stretch>
        </p:blipFill>
        <p:spPr>
          <a:xfrm>
            <a:off x="3417904" y="1282565"/>
            <a:ext cx="1807847" cy="247850"/>
          </a:xfrm>
          <a:prstGeom prst="rect">
            <a:avLst/>
          </a:prstGeom>
        </p:spPr>
      </p:pic>
      <p:pic>
        <p:nvPicPr>
          <p:cNvPr id="7" name="Picture 6">
            <a:extLst>
              <a:ext uri="{FF2B5EF4-FFF2-40B4-BE49-F238E27FC236}">
                <a16:creationId xmlns:a16="http://schemas.microsoft.com/office/drawing/2014/main" id="{64C8A534-2D85-6035-DF68-CC210A9A2C26}"/>
              </a:ext>
            </a:extLst>
          </p:cNvPr>
          <p:cNvPicPr>
            <a:picLocks noChangeAspect="1"/>
          </p:cNvPicPr>
          <p:nvPr/>
        </p:nvPicPr>
        <p:blipFill>
          <a:blip r:embed="rId2"/>
          <a:stretch>
            <a:fillRect/>
          </a:stretch>
        </p:blipFill>
        <p:spPr>
          <a:xfrm>
            <a:off x="6008705" y="698968"/>
            <a:ext cx="2006600" cy="3416300"/>
          </a:xfrm>
          <a:prstGeom prst="rect">
            <a:avLst/>
          </a:prstGeom>
        </p:spPr>
      </p:pic>
      <p:pic>
        <p:nvPicPr>
          <p:cNvPr id="8" name="Picture 7">
            <a:extLst>
              <a:ext uri="{FF2B5EF4-FFF2-40B4-BE49-F238E27FC236}">
                <a16:creationId xmlns:a16="http://schemas.microsoft.com/office/drawing/2014/main" id="{8362944E-9504-A6EF-08BE-AF1E862D1A65}"/>
              </a:ext>
            </a:extLst>
          </p:cNvPr>
          <p:cNvPicPr>
            <a:picLocks noChangeAspect="1"/>
          </p:cNvPicPr>
          <p:nvPr/>
        </p:nvPicPr>
        <p:blipFill>
          <a:blip r:embed="rId5"/>
          <a:stretch>
            <a:fillRect/>
          </a:stretch>
        </p:blipFill>
        <p:spPr>
          <a:xfrm>
            <a:off x="6096000" y="1633352"/>
            <a:ext cx="1846863" cy="253199"/>
          </a:xfrm>
          <a:prstGeom prst="rect">
            <a:avLst/>
          </a:prstGeom>
        </p:spPr>
      </p:pic>
      <p:pic>
        <p:nvPicPr>
          <p:cNvPr id="9" name="Picture 8">
            <a:extLst>
              <a:ext uri="{FF2B5EF4-FFF2-40B4-BE49-F238E27FC236}">
                <a16:creationId xmlns:a16="http://schemas.microsoft.com/office/drawing/2014/main" id="{7106044D-36A5-28F5-24FF-249831241379}"/>
              </a:ext>
            </a:extLst>
          </p:cNvPr>
          <p:cNvPicPr>
            <a:picLocks noChangeAspect="1"/>
          </p:cNvPicPr>
          <p:nvPr/>
        </p:nvPicPr>
        <p:blipFill>
          <a:blip r:embed="rId6"/>
          <a:stretch>
            <a:fillRect/>
          </a:stretch>
        </p:blipFill>
        <p:spPr>
          <a:xfrm>
            <a:off x="615349" y="5677042"/>
            <a:ext cx="7772400" cy="301515"/>
          </a:xfrm>
          <a:prstGeom prst="rect">
            <a:avLst/>
          </a:prstGeom>
        </p:spPr>
      </p:pic>
      <p:pic>
        <p:nvPicPr>
          <p:cNvPr id="12" name="Picture 11">
            <a:extLst>
              <a:ext uri="{FF2B5EF4-FFF2-40B4-BE49-F238E27FC236}">
                <a16:creationId xmlns:a16="http://schemas.microsoft.com/office/drawing/2014/main" id="{61AFDEF6-F6DB-B546-D74B-83343C905261}"/>
              </a:ext>
            </a:extLst>
          </p:cNvPr>
          <p:cNvPicPr>
            <a:picLocks noChangeAspect="1"/>
          </p:cNvPicPr>
          <p:nvPr/>
        </p:nvPicPr>
        <p:blipFill>
          <a:blip r:embed="rId7"/>
          <a:stretch>
            <a:fillRect/>
          </a:stretch>
        </p:blipFill>
        <p:spPr>
          <a:xfrm>
            <a:off x="615349" y="2697555"/>
            <a:ext cx="2006600" cy="339351"/>
          </a:xfrm>
          <a:prstGeom prst="rect">
            <a:avLst/>
          </a:prstGeom>
        </p:spPr>
      </p:pic>
      <p:pic>
        <p:nvPicPr>
          <p:cNvPr id="13" name="Picture 12">
            <a:extLst>
              <a:ext uri="{FF2B5EF4-FFF2-40B4-BE49-F238E27FC236}">
                <a16:creationId xmlns:a16="http://schemas.microsoft.com/office/drawing/2014/main" id="{429DE13A-8620-F485-4757-8A71C71B4002}"/>
              </a:ext>
            </a:extLst>
          </p:cNvPr>
          <p:cNvPicPr>
            <a:picLocks noChangeAspect="1"/>
          </p:cNvPicPr>
          <p:nvPr/>
        </p:nvPicPr>
        <p:blipFill>
          <a:blip r:embed="rId7"/>
          <a:stretch>
            <a:fillRect/>
          </a:stretch>
        </p:blipFill>
        <p:spPr>
          <a:xfrm>
            <a:off x="3318527" y="2733588"/>
            <a:ext cx="2006600" cy="339351"/>
          </a:xfrm>
          <a:prstGeom prst="rect">
            <a:avLst/>
          </a:prstGeom>
        </p:spPr>
      </p:pic>
      <p:pic>
        <p:nvPicPr>
          <p:cNvPr id="14" name="Picture 13">
            <a:extLst>
              <a:ext uri="{FF2B5EF4-FFF2-40B4-BE49-F238E27FC236}">
                <a16:creationId xmlns:a16="http://schemas.microsoft.com/office/drawing/2014/main" id="{C28735DC-A943-1BE0-DDA2-9D341BF2A631}"/>
              </a:ext>
            </a:extLst>
          </p:cNvPr>
          <p:cNvPicPr>
            <a:picLocks noChangeAspect="1"/>
          </p:cNvPicPr>
          <p:nvPr/>
        </p:nvPicPr>
        <p:blipFill>
          <a:blip r:embed="rId7"/>
          <a:stretch>
            <a:fillRect/>
          </a:stretch>
        </p:blipFill>
        <p:spPr>
          <a:xfrm>
            <a:off x="6005580" y="2716817"/>
            <a:ext cx="2006600" cy="339351"/>
          </a:xfrm>
          <a:prstGeom prst="rect">
            <a:avLst/>
          </a:prstGeom>
        </p:spPr>
      </p:pic>
      <p:pic>
        <p:nvPicPr>
          <p:cNvPr id="15" name="Picture 14">
            <a:extLst>
              <a:ext uri="{FF2B5EF4-FFF2-40B4-BE49-F238E27FC236}">
                <a16:creationId xmlns:a16="http://schemas.microsoft.com/office/drawing/2014/main" id="{9E464DCB-C19F-AD1B-B3B0-7D2887B4C2CF}"/>
              </a:ext>
            </a:extLst>
          </p:cNvPr>
          <p:cNvPicPr>
            <a:picLocks noChangeAspect="1"/>
          </p:cNvPicPr>
          <p:nvPr/>
        </p:nvPicPr>
        <p:blipFill>
          <a:blip r:embed="rId8"/>
          <a:stretch>
            <a:fillRect/>
          </a:stretch>
        </p:blipFill>
        <p:spPr>
          <a:xfrm>
            <a:off x="615349" y="5180264"/>
            <a:ext cx="7772400" cy="237055"/>
          </a:xfrm>
          <a:prstGeom prst="rect">
            <a:avLst/>
          </a:prstGeom>
        </p:spPr>
      </p:pic>
      <p:sp>
        <p:nvSpPr>
          <p:cNvPr id="16" name="TextBox 15">
            <a:extLst>
              <a:ext uri="{FF2B5EF4-FFF2-40B4-BE49-F238E27FC236}">
                <a16:creationId xmlns:a16="http://schemas.microsoft.com/office/drawing/2014/main" id="{7761ADB7-E657-CDD8-46AE-49068E8E4B26}"/>
              </a:ext>
            </a:extLst>
          </p:cNvPr>
          <p:cNvSpPr txBox="1"/>
          <p:nvPr/>
        </p:nvSpPr>
        <p:spPr>
          <a:xfrm>
            <a:off x="779646" y="182880"/>
            <a:ext cx="3416969" cy="369332"/>
          </a:xfrm>
          <a:prstGeom prst="rect">
            <a:avLst/>
          </a:prstGeom>
          <a:noFill/>
        </p:spPr>
        <p:txBody>
          <a:bodyPr wrap="square" rtlCol="0">
            <a:spAutoFit/>
          </a:bodyPr>
          <a:lstStyle/>
          <a:p>
            <a:r>
              <a:rPr lang="en-US"/>
              <a:t>Source file</a:t>
            </a:r>
          </a:p>
        </p:txBody>
      </p:sp>
    </p:spTree>
    <p:extLst>
      <p:ext uri="{BB962C8B-B14F-4D97-AF65-F5344CB8AC3E}">
        <p14:creationId xmlns:p14="http://schemas.microsoft.com/office/powerpoint/2010/main" val="347848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FE64B-BEE1-5427-9B56-64DFEEA472B8}"/>
              </a:ext>
            </a:extLst>
          </p:cNvPr>
          <p:cNvPicPr>
            <a:picLocks noChangeAspect="1"/>
          </p:cNvPicPr>
          <p:nvPr/>
        </p:nvPicPr>
        <p:blipFill>
          <a:blip r:embed="rId2"/>
          <a:stretch>
            <a:fillRect/>
          </a:stretch>
        </p:blipFill>
        <p:spPr>
          <a:xfrm>
            <a:off x="431795" y="654322"/>
            <a:ext cx="10953617" cy="5053459"/>
          </a:xfrm>
          <a:prstGeom prst="rect">
            <a:avLst/>
          </a:prstGeom>
        </p:spPr>
      </p:pic>
      <p:sp>
        <p:nvSpPr>
          <p:cNvPr id="3" name="Triangle 2">
            <a:extLst>
              <a:ext uri="{FF2B5EF4-FFF2-40B4-BE49-F238E27FC236}">
                <a16:creationId xmlns:a16="http://schemas.microsoft.com/office/drawing/2014/main" id="{8F4DC1E7-E940-F0A1-811A-4FE764334722}"/>
              </a:ext>
            </a:extLst>
          </p:cNvPr>
          <p:cNvSpPr/>
          <p:nvPr/>
        </p:nvSpPr>
        <p:spPr>
          <a:xfrm rot="10800000">
            <a:off x="8210350" y="2233062"/>
            <a:ext cx="144379" cy="96252"/>
          </a:xfrm>
          <a:prstGeom prst="triangle">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190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9DDD3-EB2C-9348-B3F2-A6A6DC267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150B17-EFA4-93B2-F4E0-2667AB97BEEC}"/>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ED7D31"/>
                </a:solidFill>
                <a:effectLst/>
                <a:uLnTx/>
                <a:uFillTx/>
                <a:latin typeface="Enphase Visuelt"/>
                <a:ea typeface="+mn-ea"/>
                <a:cs typeface="Calibri"/>
              </a:rPr>
              <a:t>FaaS</a:t>
            </a:r>
            <a:r>
              <a:rPr kumimoji="0" lang="en-US" sz="1800" b="1" i="0" u="none" strike="noStrike" kern="1200" cap="none" spc="0" normalizeH="0" baseline="0" noProof="0">
                <a:ln>
                  <a:noFill/>
                </a:ln>
                <a:solidFill>
                  <a:srgbClr val="ED7D31"/>
                </a:solidFill>
                <a:effectLst/>
                <a:uLnTx/>
                <a:uFillTx/>
                <a:latin typeface="Enphase Visuelt"/>
                <a:ea typeface="+mn-ea"/>
                <a:cs typeface="Calibri"/>
              </a:rPr>
              <a:t> Workflow</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71817CCC-7C5C-51A1-FDEF-145B7990B19C}"/>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4" name="Rectangle 3">
            <a:extLst>
              <a:ext uri="{FF2B5EF4-FFF2-40B4-BE49-F238E27FC236}">
                <a16:creationId xmlns:a16="http://schemas.microsoft.com/office/drawing/2014/main" id="{AAC46890-DB7B-712D-4A98-BA32A5B94C54}"/>
              </a:ext>
            </a:extLst>
          </p:cNvPr>
          <p:cNvSpPr/>
          <p:nvPr/>
        </p:nvSpPr>
        <p:spPr>
          <a:xfrm>
            <a:off x="3124814" y="1611350"/>
            <a:ext cx="2588964" cy="14211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D73E732-E9A6-3793-4303-8E19B60B3118}"/>
              </a:ext>
            </a:extLst>
          </p:cNvPr>
          <p:cNvSpPr txBox="1"/>
          <p:nvPr/>
        </p:nvSpPr>
        <p:spPr>
          <a:xfrm>
            <a:off x="3739781" y="2168049"/>
            <a:ext cx="1064650"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Events FAAS</a:t>
            </a:r>
          </a:p>
        </p:txBody>
      </p:sp>
      <p:cxnSp>
        <p:nvCxnSpPr>
          <p:cNvPr id="9" name="Straight Arrow Connector 8">
            <a:extLst>
              <a:ext uri="{FF2B5EF4-FFF2-40B4-BE49-F238E27FC236}">
                <a16:creationId xmlns:a16="http://schemas.microsoft.com/office/drawing/2014/main" id="{2ACD14E6-6EF2-9B7D-2DAC-D1CC856F4D39}"/>
              </a:ext>
            </a:extLst>
          </p:cNvPr>
          <p:cNvCxnSpPr/>
          <p:nvPr/>
        </p:nvCxnSpPr>
        <p:spPr>
          <a:xfrm>
            <a:off x="363557" y="2321938"/>
            <a:ext cx="2192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39306E3-5F6E-A430-7CFE-C474BE40D30F}"/>
              </a:ext>
            </a:extLst>
          </p:cNvPr>
          <p:cNvSpPr txBox="1"/>
          <p:nvPr/>
        </p:nvSpPr>
        <p:spPr>
          <a:xfrm>
            <a:off x="212156" y="2564524"/>
            <a:ext cx="2912657" cy="523220"/>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Event is triggered from ENV or generated from ENL</a:t>
            </a:r>
          </a:p>
        </p:txBody>
      </p:sp>
      <p:sp>
        <p:nvSpPr>
          <p:cNvPr id="11" name="TextBox 10">
            <a:extLst>
              <a:ext uri="{FF2B5EF4-FFF2-40B4-BE49-F238E27FC236}">
                <a16:creationId xmlns:a16="http://schemas.microsoft.com/office/drawing/2014/main" id="{BA01791D-3C96-3F45-3215-1B7453774969}"/>
              </a:ext>
            </a:extLst>
          </p:cNvPr>
          <p:cNvSpPr txBox="1"/>
          <p:nvPr/>
        </p:nvSpPr>
        <p:spPr>
          <a:xfrm>
            <a:off x="3025548" y="3264224"/>
            <a:ext cx="3000792" cy="2677656"/>
          </a:xfrm>
          <a:prstGeom prst="rect">
            <a:avLst/>
          </a:prstGeom>
          <a:noFill/>
        </p:spPr>
        <p:txBody>
          <a:bodyPr wrap="square" rtlCol="0">
            <a:spAutoFit/>
          </a:bodyPr>
          <a:lstStyle/>
          <a:p>
            <a:pPr marL="342900" indent="-342900">
              <a:buAutoNum type="arabicPeriod"/>
            </a:pPr>
            <a:r>
              <a:rPr lang="en-US" sz="1200">
                <a:latin typeface="Calibri" panose="020F0502020204030204" pitchFamily="34" charset="0"/>
                <a:cs typeface="Calibri" panose="020F0502020204030204" pitchFamily="34" charset="0"/>
              </a:rPr>
              <a:t>Define the logic to handle the ENV events</a:t>
            </a:r>
          </a:p>
          <a:p>
            <a:pPr marL="342900" indent="-342900">
              <a:buAutoNum type="arabicPeriod"/>
            </a:pPr>
            <a:r>
              <a:rPr lang="en-US" sz="1200">
                <a:latin typeface="Calibri" panose="020F0502020204030204" pitchFamily="34" charset="0"/>
                <a:cs typeface="Calibri" panose="020F0502020204030204" pitchFamily="34" charset="0"/>
              </a:rPr>
              <a:t>Ability to define the rules to generate events from ENL telemetry data</a:t>
            </a:r>
          </a:p>
          <a:p>
            <a:pPr marL="342900" indent="-342900">
              <a:buAutoNum type="arabicPeriod"/>
            </a:pPr>
            <a:r>
              <a:rPr lang="en-US" sz="1200">
                <a:latin typeface="Calibri" panose="020F0502020204030204" pitchFamily="34" charset="0"/>
                <a:cs typeface="Calibri" panose="020F0502020204030204" pitchFamily="34" charset="0"/>
              </a:rPr>
              <a:t>Ability to define actions for each events based on escalation policy</a:t>
            </a:r>
          </a:p>
          <a:p>
            <a:pPr marL="800100" lvl="1" indent="-342900">
              <a:buAutoNum type="arabicPeriod"/>
            </a:pPr>
            <a:r>
              <a:rPr lang="en-US" sz="1200">
                <a:latin typeface="Calibri" panose="020F0502020204030204" pitchFamily="34" charset="0"/>
                <a:cs typeface="Calibri" panose="020F0502020204030204" pitchFamily="34" charset="0"/>
              </a:rPr>
              <a:t>Events FAAS has the list of all notification ids to which corresponding events are mapped </a:t>
            </a:r>
          </a:p>
          <a:p>
            <a:pPr marL="800100" lvl="1" indent="-342900">
              <a:buAutoNum type="arabicPeriod"/>
            </a:pPr>
            <a:r>
              <a:rPr lang="en-US" sz="1200">
                <a:latin typeface="Calibri" panose="020F0502020204030204" pitchFamily="34" charset="0"/>
                <a:cs typeface="Calibri" panose="020F0502020204030204" pitchFamily="34" charset="0"/>
              </a:rPr>
              <a:t>So, action for one event can be – Trigger notifications, Trigger Event History, Show in Devices page </a:t>
            </a:r>
            <a:r>
              <a:rPr lang="en-US" sz="1200" err="1">
                <a:latin typeface="Calibri" panose="020F0502020204030204" pitchFamily="34" charset="0"/>
                <a:cs typeface="Calibri" panose="020F0502020204030204" pitchFamily="34" charset="0"/>
              </a:rPr>
              <a:t>etc</a:t>
            </a:r>
            <a:endParaRPr lang="en-US" sz="120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DD939C18-F8F7-AACD-20DE-D1CC2A416B52}"/>
              </a:ext>
            </a:extLst>
          </p:cNvPr>
          <p:cNvSpPr/>
          <p:nvPr/>
        </p:nvSpPr>
        <p:spPr>
          <a:xfrm>
            <a:off x="9097893" y="1611349"/>
            <a:ext cx="2588964" cy="14211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E5E4A94-4F0B-7372-5881-EDE5FB063E50}"/>
              </a:ext>
            </a:extLst>
          </p:cNvPr>
          <p:cNvSpPr txBox="1"/>
          <p:nvPr/>
        </p:nvSpPr>
        <p:spPr>
          <a:xfrm>
            <a:off x="9575934" y="2168048"/>
            <a:ext cx="1445845"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Notification FAAS</a:t>
            </a:r>
          </a:p>
        </p:txBody>
      </p:sp>
      <p:cxnSp>
        <p:nvCxnSpPr>
          <p:cNvPr id="14" name="Straight Arrow Connector 13">
            <a:extLst>
              <a:ext uri="{FF2B5EF4-FFF2-40B4-BE49-F238E27FC236}">
                <a16:creationId xmlns:a16="http://schemas.microsoft.com/office/drawing/2014/main" id="{BE8FB677-C4C6-AF8B-ECC1-B60389A4C2EE}"/>
              </a:ext>
            </a:extLst>
          </p:cNvPr>
          <p:cNvCxnSpPr>
            <a:cxnSpLocks/>
          </p:cNvCxnSpPr>
          <p:nvPr/>
        </p:nvCxnSpPr>
        <p:spPr>
          <a:xfrm>
            <a:off x="6202497" y="2326145"/>
            <a:ext cx="24457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A2EEFA7-9156-0548-55C6-2763C05F5134}"/>
              </a:ext>
            </a:extLst>
          </p:cNvPr>
          <p:cNvSpPr txBox="1"/>
          <p:nvPr/>
        </p:nvSpPr>
        <p:spPr>
          <a:xfrm>
            <a:off x="5889369" y="2495588"/>
            <a:ext cx="3208523" cy="461665"/>
          </a:xfrm>
          <a:prstGeom prst="rect">
            <a:avLst/>
          </a:prstGeom>
          <a:noFill/>
        </p:spPr>
        <p:txBody>
          <a:bodyPr wrap="square">
            <a:spAutoFit/>
          </a:bodyPr>
          <a:lstStyle/>
          <a:p>
            <a:r>
              <a:rPr lang="en-US" sz="1200">
                <a:latin typeface="Calibri" panose="020F0502020204030204" pitchFamily="34" charset="0"/>
                <a:cs typeface="Calibri" panose="020F0502020204030204" pitchFamily="34" charset="0"/>
              </a:rPr>
              <a:t>As soon as notification has to be triggered – Events FAAS calls Notification FAAS</a:t>
            </a:r>
          </a:p>
        </p:txBody>
      </p:sp>
      <p:sp>
        <p:nvSpPr>
          <p:cNvPr id="20" name="TextBox 19">
            <a:extLst>
              <a:ext uri="{FF2B5EF4-FFF2-40B4-BE49-F238E27FC236}">
                <a16:creationId xmlns:a16="http://schemas.microsoft.com/office/drawing/2014/main" id="{A5089A23-DAD2-8D99-1703-6797E7634A90}"/>
              </a:ext>
            </a:extLst>
          </p:cNvPr>
          <p:cNvSpPr txBox="1"/>
          <p:nvPr/>
        </p:nvSpPr>
        <p:spPr>
          <a:xfrm>
            <a:off x="8891979" y="3270755"/>
            <a:ext cx="3000792" cy="2308324"/>
          </a:xfrm>
          <a:prstGeom prst="rect">
            <a:avLst/>
          </a:prstGeom>
          <a:noFill/>
        </p:spPr>
        <p:txBody>
          <a:bodyPr wrap="square" rtlCol="0">
            <a:spAutoFit/>
          </a:bodyPr>
          <a:lstStyle/>
          <a:p>
            <a:pPr marL="342900" indent="-342900">
              <a:buAutoNum type="arabicPeriod"/>
            </a:pPr>
            <a:r>
              <a:rPr lang="en-US" sz="1200">
                <a:latin typeface="Calibri" panose="020F0502020204030204" pitchFamily="34" charset="0"/>
                <a:cs typeface="Calibri" panose="020F0502020204030204" pitchFamily="34" charset="0"/>
              </a:rPr>
              <a:t>Has the configurable logic of all notifications including – </a:t>
            </a:r>
          </a:p>
          <a:p>
            <a:pPr marL="800100" lvl="1" indent="-342900">
              <a:buAutoNum type="arabicPeriod"/>
            </a:pPr>
            <a:r>
              <a:rPr lang="en-US" sz="1200">
                <a:latin typeface="Calibri" panose="020F0502020204030204" pitchFamily="34" charset="0"/>
                <a:cs typeface="Calibri" panose="020F0502020204030204" pitchFamily="34" charset="0"/>
              </a:rPr>
              <a:t>template, </a:t>
            </a:r>
          </a:p>
          <a:p>
            <a:pPr marL="800100" lvl="1" indent="-342900">
              <a:buAutoNum type="arabicPeriod"/>
            </a:pPr>
            <a:r>
              <a:rPr lang="en-US" sz="1200">
                <a:latin typeface="Calibri" panose="020F0502020204030204" pitchFamily="34" charset="0"/>
                <a:cs typeface="Calibri" panose="020F0502020204030204" pitchFamily="34" charset="0"/>
              </a:rPr>
              <a:t>content, </a:t>
            </a:r>
          </a:p>
          <a:p>
            <a:pPr marL="800100" lvl="1" indent="-342900">
              <a:buAutoNum type="arabicPeriod"/>
            </a:pPr>
            <a:r>
              <a:rPr lang="en-US" sz="1200">
                <a:latin typeface="Calibri" panose="020F0502020204030204" pitchFamily="34" charset="0"/>
                <a:cs typeface="Calibri" panose="020F0502020204030204" pitchFamily="34" charset="0"/>
              </a:rPr>
              <a:t>delivery mechanism etc. </a:t>
            </a:r>
          </a:p>
          <a:p>
            <a:pPr marL="800100" lvl="1" indent="-342900">
              <a:buAutoNum type="arabicPeriod"/>
            </a:pPr>
            <a:r>
              <a:rPr lang="en-US" sz="1200">
                <a:latin typeface="Calibri" panose="020F0502020204030204" pitchFamily="34" charset="0"/>
                <a:cs typeface="Calibri" panose="020F0502020204030204" pitchFamily="34" charset="0"/>
              </a:rPr>
              <a:t>Preference</a:t>
            </a:r>
          </a:p>
          <a:p>
            <a:pPr marL="800100" lvl="1" indent="-342900">
              <a:buAutoNum type="arabicPeriod"/>
            </a:pPr>
            <a:r>
              <a:rPr lang="en-US" sz="1200">
                <a:latin typeface="Calibri" panose="020F0502020204030204" pitchFamily="34" charset="0"/>
                <a:cs typeface="Calibri" panose="020F0502020204030204" pitchFamily="34" charset="0"/>
              </a:rPr>
              <a:t>User role </a:t>
            </a:r>
          </a:p>
          <a:p>
            <a:pPr marL="800100" lvl="1" indent="-342900">
              <a:buAutoNum type="arabicPeriod"/>
            </a:pPr>
            <a:endParaRPr lang="en-US" sz="1200">
              <a:latin typeface="Calibri" panose="020F0502020204030204" pitchFamily="34" charset="0"/>
              <a:cs typeface="Calibri" panose="020F0502020204030204" pitchFamily="34" charset="0"/>
            </a:endParaRPr>
          </a:p>
          <a:p>
            <a:pPr marL="342900" indent="-342900">
              <a:buAutoNum type="arabicPeriod"/>
            </a:pPr>
            <a:r>
              <a:rPr lang="en-US" sz="1200">
                <a:latin typeface="Calibri" panose="020F0502020204030204" pitchFamily="34" charset="0"/>
                <a:cs typeface="Calibri" panose="020F0502020204030204" pitchFamily="34" charset="0"/>
              </a:rPr>
              <a:t>Based on #1,notification is triggered by this service</a:t>
            </a:r>
          </a:p>
          <a:p>
            <a:endParaRPr lang="en-US" sz="1200">
              <a:latin typeface="Calibri" panose="020F0502020204030204" pitchFamily="34" charset="0"/>
              <a:cs typeface="Calibri" panose="020F0502020204030204" pitchFamily="34" charset="0"/>
            </a:endParaRPr>
          </a:p>
          <a:p>
            <a:r>
              <a:rPr lang="en-US" sz="1200">
                <a:latin typeface="Calibri" panose="020F0502020204030204" pitchFamily="34" charset="0"/>
                <a:cs typeface="Calibri" panose="020F0502020204030204" pitchFamily="34" charset="0"/>
              </a:rPr>
              <a:t>3. Logs are maintained</a:t>
            </a:r>
          </a:p>
        </p:txBody>
      </p:sp>
    </p:spTree>
    <p:extLst>
      <p:ext uri="{BB962C8B-B14F-4D97-AF65-F5344CB8AC3E}">
        <p14:creationId xmlns:p14="http://schemas.microsoft.com/office/powerpoint/2010/main" val="494135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CCA80-AC80-8785-D6A3-6E5228A0B8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032FE4-7F4F-0239-0B57-FCF81D4B6436}"/>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Notification Service: Core Components</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C60EAF8B-A078-DB93-4E3D-F568F7256AB5}"/>
              </a:ext>
            </a:extLst>
          </p:cNvPr>
          <p:cNvCxnSpPr>
            <a:cxnSpLocks/>
          </p:cNvCxnSpPr>
          <p:nvPr/>
        </p:nvCxnSpPr>
        <p:spPr>
          <a:xfrm>
            <a:off x="158681" y="386103"/>
            <a:ext cx="11594757" cy="0"/>
          </a:xfrm>
          <a:prstGeom prst="line">
            <a:avLst/>
          </a:prstGeom>
          <a:noFill/>
          <a:ln w="28575" cap="flat" cmpd="sng" algn="ctr">
            <a:solidFill>
              <a:srgbClr val="ED7D31"/>
            </a:solidFill>
            <a:prstDash val="solid"/>
            <a:miter lim="800000"/>
          </a:ln>
          <a:effectLst/>
        </p:spPr>
      </p:cxnSp>
      <p:sp>
        <p:nvSpPr>
          <p:cNvPr id="9" name="TextBox 8">
            <a:extLst>
              <a:ext uri="{FF2B5EF4-FFF2-40B4-BE49-F238E27FC236}">
                <a16:creationId xmlns:a16="http://schemas.microsoft.com/office/drawing/2014/main" id="{BFC5C2DA-3BD2-90D0-454D-84C0163FDE30}"/>
              </a:ext>
            </a:extLst>
          </p:cNvPr>
          <p:cNvSpPr txBox="1"/>
          <p:nvPr/>
        </p:nvSpPr>
        <p:spPr>
          <a:xfrm>
            <a:off x="92100" y="452860"/>
            <a:ext cx="11754645" cy="5232202"/>
          </a:xfrm>
          <a:prstGeom prst="rect">
            <a:avLst/>
          </a:prstGeom>
          <a:noFill/>
        </p:spPr>
        <p:txBody>
          <a:bodyPr wrap="square" lIns="91440" tIns="45720" rIns="91440" bIns="45720" rtlCol="0" anchor="t">
            <a:spAutoFit/>
          </a:bodyPr>
          <a:lstStyle/>
          <a:p>
            <a:pPr marL="342900" indent="-342900">
              <a:buFont typeface="+mj-lt"/>
              <a:buAutoNum type="arabicPeriod"/>
            </a:pPr>
            <a:r>
              <a:rPr lang="en-IN" sz="1400" b="1">
                <a:solidFill>
                  <a:schemeClr val="accent2"/>
                </a:solidFill>
                <a:latin typeface="Calibri"/>
                <a:ea typeface="Calibri"/>
                <a:cs typeface="Calibri"/>
              </a:rPr>
              <a:t>Notification Manager</a:t>
            </a:r>
          </a:p>
          <a:p>
            <a:pPr marL="800100" lvl="1" indent="-342900">
              <a:buFont typeface="+mj-lt"/>
              <a:buAutoNum type="arabicPeriod"/>
            </a:pPr>
            <a:r>
              <a:rPr lang="en-IN" sz="1400" b="1">
                <a:latin typeface="Calibri"/>
                <a:ea typeface="Calibri"/>
                <a:cs typeface="Calibri"/>
              </a:rPr>
              <a:t>Delivery mechanism </a:t>
            </a:r>
          </a:p>
          <a:p>
            <a:pPr marL="1257300" lvl="2" indent="-342900">
              <a:buFont typeface="Arial" panose="020B0604020202020204" pitchFamily="34" charset="0"/>
              <a:buChar char="•"/>
            </a:pPr>
            <a:r>
              <a:rPr lang="en-IN" sz="1400">
                <a:latin typeface="Calibri"/>
                <a:ea typeface="Calibri"/>
                <a:cs typeface="Calibri"/>
              </a:rPr>
              <a:t>Support multiple channels (email, SMS, push notifications, in-app banners)</a:t>
            </a:r>
          </a:p>
          <a:p>
            <a:pPr marL="1257300" lvl="2" indent="-342900">
              <a:buFont typeface="Arial" panose="020B0604020202020204" pitchFamily="34" charset="0"/>
              <a:buChar char="•"/>
            </a:pPr>
            <a:r>
              <a:rPr lang="en-IN" sz="1400">
                <a:latin typeface="Calibri"/>
                <a:ea typeface="Calibri"/>
                <a:cs typeface="Calibri"/>
              </a:rPr>
              <a:t>Required for adding new delivery mechanism and associated service</a:t>
            </a:r>
          </a:p>
          <a:p>
            <a:pPr marL="800100" lvl="1" indent="-342900">
              <a:buFont typeface="+mj-lt"/>
              <a:buAutoNum type="arabicPeriod"/>
            </a:pPr>
            <a:r>
              <a:rPr lang="en-IN" sz="1400" b="1">
                <a:latin typeface="Calibri"/>
                <a:ea typeface="Calibri"/>
                <a:cs typeface="Calibri"/>
              </a:rPr>
              <a:t>Notification Template Management </a:t>
            </a:r>
          </a:p>
          <a:p>
            <a:pPr marL="1257300" lvl="2" indent="-342900">
              <a:buFont typeface="Arial" panose="020B0604020202020204" pitchFamily="34" charset="0"/>
              <a:buChar char="•"/>
            </a:pPr>
            <a:r>
              <a:rPr lang="en-IN" sz="1400">
                <a:latin typeface="Calibri"/>
                <a:ea typeface="Calibri"/>
                <a:cs typeface="Calibri"/>
              </a:rPr>
              <a:t>Corresponding to each delivery mechanisms, templates will be defined </a:t>
            </a:r>
            <a:r>
              <a:rPr lang="en-IN" sz="1400" b="1">
                <a:latin typeface="Calibri"/>
                <a:ea typeface="Calibri"/>
                <a:cs typeface="Calibri"/>
              </a:rPr>
              <a:t>[Template 1 for Errors, Template 2 for Alerts]</a:t>
            </a:r>
          </a:p>
          <a:p>
            <a:pPr marL="1257300" lvl="2" indent="-342900">
              <a:buFont typeface="Arial" panose="020B0604020202020204" pitchFamily="34" charset="0"/>
              <a:buChar char="•"/>
            </a:pPr>
            <a:r>
              <a:rPr lang="en-IN" sz="1400">
                <a:latin typeface="Calibri"/>
                <a:ea typeface="Calibri"/>
                <a:cs typeface="Calibri"/>
              </a:rPr>
              <a:t>This will be used in Notification Management while adding the details of each notification</a:t>
            </a:r>
            <a:endParaRPr lang="en-IN" sz="1400" b="1">
              <a:latin typeface="Calibri"/>
              <a:ea typeface="Calibri"/>
              <a:cs typeface="Calibri"/>
            </a:endParaRPr>
          </a:p>
          <a:p>
            <a:pPr marL="800100" lvl="1" indent="-342900">
              <a:buFont typeface="+mj-lt"/>
              <a:buAutoNum type="arabicPeriod"/>
            </a:pPr>
            <a:r>
              <a:rPr lang="en-IN" sz="1400" b="1">
                <a:latin typeface="Calibri"/>
                <a:ea typeface="Calibri"/>
                <a:cs typeface="Calibri"/>
              </a:rPr>
              <a:t>Notification Definition</a:t>
            </a:r>
          </a:p>
          <a:p>
            <a:pPr marL="1257300" lvl="2" indent="-342900">
              <a:buFont typeface="Arial" panose="020B0604020202020204" pitchFamily="34" charset="0"/>
              <a:buChar char="•"/>
            </a:pPr>
            <a:r>
              <a:rPr lang="en-IN" sz="1400">
                <a:latin typeface="Calibri"/>
                <a:ea typeface="Calibri"/>
                <a:cs typeface="Calibri"/>
              </a:rPr>
              <a:t>Notification is created with the meta data [Id, title, Applicable Medium] and defined as per the medium and template defined in #2 </a:t>
            </a:r>
          </a:p>
          <a:p>
            <a:pPr marL="1257300" lvl="2" indent="-342900">
              <a:buFont typeface="Arial" panose="020B0604020202020204" pitchFamily="34" charset="0"/>
              <a:buChar char="•"/>
            </a:pPr>
            <a:r>
              <a:rPr lang="en-IN" sz="1400">
                <a:latin typeface="Calibri"/>
                <a:ea typeface="Calibri"/>
                <a:cs typeface="Calibri"/>
              </a:rPr>
              <a:t>Each notification will be mapped to user preference, and content is added as per user locale and user role</a:t>
            </a:r>
          </a:p>
          <a:p>
            <a:pPr marL="1257300" lvl="2" indent="-342900">
              <a:buFont typeface="Arial" panose="020B0604020202020204" pitchFamily="34" charset="0"/>
              <a:buChar char="•"/>
            </a:pPr>
            <a:r>
              <a:rPr lang="en-IN" sz="1400">
                <a:latin typeface="Calibri"/>
                <a:ea typeface="Calibri"/>
                <a:cs typeface="Calibri"/>
              </a:rPr>
              <a:t>Workflow is attached for review and approval </a:t>
            </a:r>
          </a:p>
          <a:p>
            <a:pPr marL="800100" lvl="1" indent="-342900">
              <a:buFont typeface="+mj-lt"/>
              <a:buAutoNum type="arabicPeriod"/>
            </a:pPr>
            <a:r>
              <a:rPr lang="en-IN" sz="1400" b="1">
                <a:latin typeface="Calibri"/>
                <a:ea typeface="Calibri"/>
                <a:cs typeface="Calibri"/>
              </a:rPr>
              <a:t>Change log</a:t>
            </a:r>
          </a:p>
          <a:p>
            <a:pPr marL="1257300" lvl="2" indent="-342900">
              <a:buFont typeface="Arial" panose="020B0604020202020204" pitchFamily="34" charset="0"/>
              <a:buChar char="•"/>
            </a:pPr>
            <a:r>
              <a:rPr lang="en-IN" sz="1400">
                <a:latin typeface="Calibri"/>
                <a:ea typeface="Calibri"/>
                <a:cs typeface="Calibri"/>
              </a:rPr>
              <a:t>Capture the logs of all administrative changes </a:t>
            </a:r>
            <a:br>
              <a:rPr lang="en-IN" sz="1400" b="1">
                <a:latin typeface="Calibri" panose="020F0502020204030204" pitchFamily="34" charset="0"/>
                <a:cs typeface="Calibri" panose="020F0502020204030204" pitchFamily="34" charset="0"/>
              </a:rPr>
            </a:br>
            <a:endParaRPr lang="en-IN" sz="1400" b="1">
              <a:latin typeface="Calibri" panose="020F0502020204030204" pitchFamily="34" charset="0"/>
              <a:cs typeface="Calibri" panose="020F0502020204030204" pitchFamily="34" charset="0"/>
            </a:endParaRPr>
          </a:p>
          <a:p>
            <a:pPr marL="342900" indent="-342900">
              <a:buFont typeface="+mj-lt"/>
              <a:buAutoNum type="arabicPeriod"/>
            </a:pPr>
            <a:r>
              <a:rPr lang="en-IN" sz="1400" b="1">
                <a:solidFill>
                  <a:schemeClr val="accent2"/>
                </a:solidFill>
                <a:latin typeface="Calibri"/>
                <a:ea typeface="Calibri"/>
                <a:cs typeface="Calibri"/>
              </a:rPr>
              <a:t>Notification Dispatcher</a:t>
            </a:r>
          </a:p>
          <a:p>
            <a:pPr marL="800100" lvl="1" indent="-342900">
              <a:buFont typeface="+mj-lt"/>
              <a:buAutoNum type="arabicPeriod"/>
            </a:pPr>
            <a:r>
              <a:rPr lang="en-IN" sz="1400" b="1">
                <a:latin typeface="Calibri"/>
                <a:ea typeface="Calibri"/>
                <a:cs typeface="Calibri"/>
              </a:rPr>
              <a:t>Sending the Notification: </a:t>
            </a:r>
            <a:r>
              <a:rPr lang="en-IN" sz="1400">
                <a:latin typeface="Calibri"/>
                <a:ea typeface="Calibri"/>
                <a:cs typeface="Calibri"/>
              </a:rPr>
              <a:t>Receives the trigger from different service which calls this module, Pulls all the data from the trigger API and #1 above,  Send to users. This is completely backend</a:t>
            </a:r>
          </a:p>
          <a:p>
            <a:pPr marL="800100" lvl="1" indent="-342900">
              <a:buFont typeface="+mj-lt"/>
              <a:buAutoNum type="arabicPeriod"/>
            </a:pPr>
            <a:r>
              <a:rPr lang="en-IN" sz="1400" b="1">
                <a:latin typeface="Calibri"/>
                <a:ea typeface="Calibri"/>
                <a:cs typeface="Calibri"/>
              </a:rPr>
              <a:t>Logging and analytics: </a:t>
            </a:r>
            <a:r>
              <a:rPr lang="en-IN" sz="1400">
                <a:latin typeface="Calibri"/>
                <a:ea typeface="Calibri"/>
                <a:cs typeface="Calibri"/>
              </a:rPr>
              <a:t>Records the logs of all the notifications send to user. We should be able to see all notification send to any users. </a:t>
            </a:r>
          </a:p>
          <a:p>
            <a:pPr marL="342900" indent="-342900">
              <a:buAutoNum type="arabicPeriod" startAt="3"/>
            </a:pPr>
            <a:endParaRPr lang="en-IN" sz="1400" b="1">
              <a:latin typeface="Calibri" panose="020F0502020204030204" pitchFamily="34" charset="0"/>
              <a:cs typeface="Calibri" panose="020F0502020204030204" pitchFamily="34" charset="0"/>
            </a:endParaRPr>
          </a:p>
          <a:p>
            <a:pPr marL="342900" indent="-342900">
              <a:buAutoNum type="arabicPeriod" startAt="3"/>
            </a:pPr>
            <a:r>
              <a:rPr lang="en-IN" sz="1400" b="1">
                <a:solidFill>
                  <a:schemeClr val="accent2"/>
                </a:solidFill>
                <a:latin typeface="Calibri"/>
                <a:ea typeface="Calibri"/>
                <a:cs typeface="Calibri"/>
              </a:rPr>
              <a:t>Campaign Module [Consumer of #1 and #2]</a:t>
            </a:r>
          </a:p>
          <a:p>
            <a:pPr marL="800100" lvl="1" indent="-342900">
              <a:buFont typeface="+mj-lt"/>
              <a:buAutoNum type="arabicPeriod"/>
            </a:pPr>
            <a:r>
              <a:rPr lang="en-IN" sz="1400" b="1">
                <a:latin typeface="Calibri"/>
                <a:ea typeface="Calibri"/>
                <a:cs typeface="Calibri"/>
              </a:rPr>
              <a:t>Capability to send ad-hoc notifications, or in-app banners</a:t>
            </a:r>
            <a:endParaRPr lang="en-IN" sz="1400">
              <a:latin typeface="Calibri"/>
              <a:ea typeface="Calibri"/>
              <a:cs typeface="Calibri"/>
            </a:endParaRPr>
          </a:p>
          <a:p>
            <a:pPr marL="800100" lvl="1" indent="-342900">
              <a:buFont typeface="+mj-lt"/>
              <a:buAutoNum type="arabicPeriod"/>
            </a:pPr>
            <a:r>
              <a:rPr lang="en-IN" sz="1400" b="1">
                <a:latin typeface="Calibri"/>
                <a:ea typeface="Calibri"/>
                <a:cs typeface="Calibri"/>
              </a:rPr>
              <a:t>Externalize the module: </a:t>
            </a:r>
            <a:r>
              <a:rPr lang="en-IN" sz="1400">
                <a:latin typeface="Calibri"/>
                <a:ea typeface="Calibri"/>
                <a:cs typeface="Calibri"/>
              </a:rPr>
              <a:t>This module can be made to exposed to external users [installers] with a proper workflow so that they can also publish campaign for HOs</a:t>
            </a:r>
          </a:p>
          <a:p>
            <a:pPr marL="342900" indent="-342900">
              <a:buFont typeface="Aptos Display" panose="02110004020202020204"/>
              <a:buAutoNum type="arabicPeriod"/>
            </a:pPr>
            <a:endParaRPr lang="en-IN" sz="1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6093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1926-316B-965F-095C-D187E05007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575DF8-6F5F-20E0-7F44-B71717124D63}"/>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1.1 Delivery Mechanism Definition</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A4E3B71E-9AD0-FED3-26C4-EEA43A503C8E}"/>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4" name="TextBox 3">
            <a:extLst>
              <a:ext uri="{FF2B5EF4-FFF2-40B4-BE49-F238E27FC236}">
                <a16:creationId xmlns:a16="http://schemas.microsoft.com/office/drawing/2014/main" id="{301DA3DD-D9FB-2AE0-D199-E2F766843863}"/>
              </a:ext>
            </a:extLst>
          </p:cNvPr>
          <p:cNvSpPr txBox="1"/>
          <p:nvPr/>
        </p:nvSpPr>
        <p:spPr>
          <a:xfrm>
            <a:off x="92100" y="599089"/>
            <a:ext cx="11594757" cy="523220"/>
          </a:xfrm>
          <a:prstGeom prst="rect">
            <a:avLst/>
          </a:prstGeom>
          <a:noFill/>
        </p:spPr>
        <p:txBody>
          <a:bodyPr wrap="square" rtlCol="0">
            <a:spAutoFit/>
          </a:bodyPr>
          <a:lstStyle/>
          <a:p>
            <a:r>
              <a:rPr lang="en-IN" sz="1400" b="1">
                <a:latin typeface="Calibri" panose="020F0502020204030204" pitchFamily="34" charset="0"/>
                <a:cs typeface="Calibri" panose="020F0502020204030204" pitchFamily="34" charset="0"/>
              </a:rPr>
              <a:t>Purpose: </a:t>
            </a:r>
            <a:r>
              <a:rPr lang="en-IN" sz="1400">
                <a:latin typeface="Calibri" panose="020F0502020204030204" pitchFamily="34" charset="0"/>
                <a:cs typeface="Calibri" panose="020F0502020204030204" pitchFamily="34" charset="0"/>
              </a:rPr>
              <a:t>The delivery mechanism acts as a central repository for all available notification channels and their configurations. It ensures that each notification uses a predefined and reliable method for dispatch.</a:t>
            </a:r>
            <a:r>
              <a:rPr lang="en-IN" sz="1400" kern="0">
                <a:effectLst/>
                <a:latin typeface="Calibri" panose="020F0502020204030204" pitchFamily="34" charset="0"/>
                <a:ea typeface="Yu Gothic Light" panose="020B0300000000000000" pitchFamily="34" charset="-128"/>
                <a:cs typeface="Calibri" panose="020F0502020204030204" pitchFamily="34" charset="0"/>
              </a:rPr>
              <a:t> </a:t>
            </a:r>
            <a:endParaRPr lang="en-IN" sz="1400" kern="100">
              <a:effectLst/>
              <a:latin typeface="Calibri" panose="020F0502020204030204" pitchFamily="34" charset="0"/>
              <a:ea typeface="Aptos" panose="020B0004020202020204" pitchFamily="34" charset="0"/>
              <a:cs typeface="Calibri" panose="020F0502020204030204" pitchFamily="34" charset="0"/>
            </a:endParaRPr>
          </a:p>
        </p:txBody>
      </p:sp>
      <p:graphicFrame>
        <p:nvGraphicFramePr>
          <p:cNvPr id="23" name="Table 22">
            <a:extLst>
              <a:ext uri="{FF2B5EF4-FFF2-40B4-BE49-F238E27FC236}">
                <a16:creationId xmlns:a16="http://schemas.microsoft.com/office/drawing/2014/main" id="{395DA386-E666-6ED9-1E0E-82600719C637}"/>
              </a:ext>
            </a:extLst>
          </p:cNvPr>
          <p:cNvGraphicFramePr>
            <a:graphicFrameLocks noGrp="1"/>
          </p:cNvGraphicFramePr>
          <p:nvPr>
            <p:extLst>
              <p:ext uri="{D42A27DB-BD31-4B8C-83A1-F6EECF244321}">
                <p14:modId xmlns:p14="http://schemas.microsoft.com/office/powerpoint/2010/main" val="3475123351"/>
              </p:ext>
            </p:extLst>
          </p:nvPr>
        </p:nvGraphicFramePr>
        <p:xfrm>
          <a:off x="6544966" y="1165703"/>
          <a:ext cx="5308971" cy="2793616"/>
        </p:xfrm>
        <a:graphic>
          <a:graphicData uri="http://schemas.openxmlformats.org/drawingml/2006/table">
            <a:tbl>
              <a:tblPr/>
              <a:tblGrid>
                <a:gridCol w="909639">
                  <a:extLst>
                    <a:ext uri="{9D8B030D-6E8A-4147-A177-3AD203B41FA5}">
                      <a16:colId xmlns:a16="http://schemas.microsoft.com/office/drawing/2014/main" val="1677604007"/>
                    </a:ext>
                  </a:extLst>
                </a:gridCol>
                <a:gridCol w="2840576">
                  <a:extLst>
                    <a:ext uri="{9D8B030D-6E8A-4147-A177-3AD203B41FA5}">
                      <a16:colId xmlns:a16="http://schemas.microsoft.com/office/drawing/2014/main" val="2910163732"/>
                    </a:ext>
                  </a:extLst>
                </a:gridCol>
                <a:gridCol w="1558756">
                  <a:extLst>
                    <a:ext uri="{9D8B030D-6E8A-4147-A177-3AD203B41FA5}">
                      <a16:colId xmlns:a16="http://schemas.microsoft.com/office/drawing/2014/main" val="1790963885"/>
                    </a:ext>
                  </a:extLst>
                </a:gridCol>
              </a:tblGrid>
              <a:tr h="76053">
                <a:tc>
                  <a:txBody>
                    <a:bodyPr/>
                    <a:lstStyle/>
                    <a:p>
                      <a:r>
                        <a:rPr lang="en-IN" sz="1000" b="1">
                          <a:latin typeface="Calibri" panose="020F0502020204030204" pitchFamily="34" charset="0"/>
                          <a:cs typeface="Calibri" panose="020F0502020204030204" pitchFamily="34" charset="0"/>
                        </a:rPr>
                        <a:t>Field Name</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b="1">
                          <a:latin typeface="Calibri" panose="020F0502020204030204" pitchFamily="34" charset="0"/>
                          <a:cs typeface="Calibri" panose="020F0502020204030204" pitchFamily="34" charset="0"/>
                        </a:rPr>
                        <a:t>Description</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b="1">
                          <a:latin typeface="Calibri" panose="020F0502020204030204" pitchFamily="34" charset="0"/>
                          <a:cs typeface="Calibri" panose="020F0502020204030204" pitchFamily="34" charset="0"/>
                        </a:rPr>
                        <a:t>Constraints</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880216642"/>
                  </a:ext>
                </a:extLst>
              </a:tr>
              <a:tr h="207030">
                <a:tc>
                  <a:txBody>
                    <a:bodyPr/>
                    <a:lstStyle/>
                    <a:p>
                      <a:r>
                        <a:rPr lang="en-IN" sz="1000" b="1">
                          <a:latin typeface="Calibri" panose="020F0502020204030204" pitchFamily="34" charset="0"/>
                          <a:cs typeface="Calibri" panose="020F0502020204030204" pitchFamily="34" charset="0"/>
                        </a:rPr>
                        <a:t>Delivery ID</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A unique identifier for each delivery mechanism</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Immutable and system-generated, e.g., 1XX</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810787388"/>
                  </a:ext>
                </a:extLst>
              </a:tr>
              <a:tr h="207030">
                <a:tc>
                  <a:txBody>
                    <a:bodyPr/>
                    <a:lstStyle/>
                    <a:p>
                      <a:r>
                        <a:rPr lang="en-IN" sz="1000" b="1">
                          <a:latin typeface="Calibri" panose="020F0502020204030204" pitchFamily="34" charset="0"/>
                          <a:cs typeface="Calibri" panose="020F0502020204030204" pitchFamily="34" charset="0"/>
                        </a:rPr>
                        <a:t>Delivery Mechanism Type</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Specifies the type of mechanism (e.g., Email, SMS, Push Notification, Banner)</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IN" sz="1000">
                          <a:latin typeface="Calibri" panose="020F0502020204030204" pitchFamily="34" charset="0"/>
                          <a:cs typeface="Calibri" panose="020F0502020204030204" pitchFamily="34" charset="0"/>
                        </a:rPr>
                        <a:t>Like Email, SMS, Push Notification</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679186578"/>
                  </a:ext>
                </a:extLst>
              </a:tr>
              <a:tr h="254807">
                <a:tc>
                  <a:txBody>
                    <a:bodyPr/>
                    <a:lstStyle/>
                    <a:p>
                      <a:r>
                        <a:rPr lang="en-IN" sz="1000" b="1">
                          <a:latin typeface="Calibri" panose="020F0502020204030204" pitchFamily="34" charset="0"/>
                          <a:cs typeface="Calibri" panose="020F0502020204030204" pitchFamily="34" charset="0"/>
                        </a:rPr>
                        <a:t>Service</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The external service provider associated with the mechanism (e.g., SendGrid, Twilio, Firebase)</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Integration setup, e.g., SendGrid for Email.</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332847227"/>
                  </a:ext>
                </a:extLst>
              </a:tr>
              <a:tr h="159254">
                <a:tc>
                  <a:txBody>
                    <a:bodyPr/>
                    <a:lstStyle/>
                    <a:p>
                      <a:r>
                        <a:rPr lang="en-IN" sz="1000" b="1">
                          <a:latin typeface="Calibri" panose="020F0502020204030204" pitchFamily="34" charset="0"/>
                          <a:cs typeface="Calibri" panose="020F0502020204030204" pitchFamily="34" charset="0"/>
                        </a:rPr>
                        <a:t>Status</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Indicates whether the mechanism is active or inactive</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Values: Active, Inactive.</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4050633968"/>
                  </a:ext>
                </a:extLst>
              </a:tr>
              <a:tr h="207030">
                <a:tc>
                  <a:txBody>
                    <a:bodyPr/>
                    <a:lstStyle/>
                    <a:p>
                      <a:r>
                        <a:rPr lang="en-IN" sz="1000" b="1">
                          <a:latin typeface="Calibri" panose="020F0502020204030204" pitchFamily="34" charset="0"/>
                          <a:cs typeface="Calibri" panose="020F0502020204030204" pitchFamily="34" charset="0"/>
                        </a:rPr>
                        <a:t>Created At</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Timestamp indicating when the delivery mechanism was created</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a:latin typeface="Calibri" panose="020F0502020204030204" pitchFamily="34" charset="0"/>
                          <a:cs typeface="Calibri" panose="020F0502020204030204" pitchFamily="34" charset="0"/>
                        </a:rPr>
                        <a:t>Auto-populated, e.g., 12/02/2024 12:00 AM PST</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970311540"/>
                  </a:ext>
                </a:extLst>
              </a:tr>
              <a:tr h="207030">
                <a:tc>
                  <a:txBody>
                    <a:bodyPr/>
                    <a:lstStyle/>
                    <a:p>
                      <a:r>
                        <a:rPr lang="en-IN" sz="1000" b="1">
                          <a:latin typeface="Calibri" panose="020F0502020204030204" pitchFamily="34" charset="0"/>
                          <a:cs typeface="Calibri" panose="020F0502020204030204" pitchFamily="34" charset="0"/>
                        </a:rPr>
                        <a:t>Updated At</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Timestamp indicating the last time the delivery mechanism was updated.</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Auto-updated when changes are made.</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385578809"/>
                  </a:ext>
                </a:extLst>
              </a:tr>
              <a:tr h="254807">
                <a:tc>
                  <a:txBody>
                    <a:bodyPr/>
                    <a:lstStyle/>
                    <a:p>
                      <a:r>
                        <a:rPr lang="en-IN" sz="1000" b="1">
                          <a:latin typeface="Calibri" panose="020F0502020204030204" pitchFamily="34" charset="0"/>
                          <a:cs typeface="Calibri" panose="020F0502020204030204" pitchFamily="34" charset="0"/>
                        </a:rPr>
                        <a:t>Additional Configurations</a:t>
                      </a:r>
                      <a:endParaRPr lang="en-IN" sz="1000">
                        <a:latin typeface="Calibri" panose="020F0502020204030204" pitchFamily="34" charset="0"/>
                        <a:cs typeface="Calibri" panose="020F0502020204030204" pitchFamily="34" charset="0"/>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Any extra metadata or settings required by the service (e.g., API keys, callback URLs, webhooks).</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panose="020F0502020204030204" pitchFamily="34" charset="0"/>
                          <a:cs typeface="Calibri" panose="020F0502020204030204" pitchFamily="34" charset="0"/>
                        </a:rPr>
                        <a:t>Flexible to support provider-specific configurations.</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26215426"/>
                  </a:ext>
                </a:extLst>
              </a:tr>
            </a:tbl>
          </a:graphicData>
        </a:graphic>
      </p:graphicFrame>
      <p:sp>
        <p:nvSpPr>
          <p:cNvPr id="24" name="Rectangle 6">
            <a:extLst>
              <a:ext uri="{FF2B5EF4-FFF2-40B4-BE49-F238E27FC236}">
                <a16:creationId xmlns:a16="http://schemas.microsoft.com/office/drawing/2014/main" id="{A319554D-9C59-45A8-1075-DF6E38BAA53B}"/>
              </a:ext>
            </a:extLst>
          </p:cNvPr>
          <p:cNvSpPr>
            <a:spLocks noChangeArrowheads="1"/>
          </p:cNvSpPr>
          <p:nvPr/>
        </p:nvSpPr>
        <p:spPr bwMode="auto">
          <a:xfrm>
            <a:off x="6454399" y="907744"/>
            <a:ext cx="10466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Calibri" panose="020F0502020204030204" pitchFamily="34" charset="0"/>
                <a:cs typeface="Calibri" panose="020F0502020204030204" pitchFamily="34" charset="0"/>
              </a:rPr>
              <a:t>Core Fields: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TextBox 45">
            <a:extLst>
              <a:ext uri="{FF2B5EF4-FFF2-40B4-BE49-F238E27FC236}">
                <a16:creationId xmlns:a16="http://schemas.microsoft.com/office/drawing/2014/main" id="{98556B36-B794-A3A2-53F0-4931AB8CFEE3}"/>
              </a:ext>
            </a:extLst>
          </p:cNvPr>
          <p:cNvSpPr txBox="1"/>
          <p:nvPr/>
        </p:nvSpPr>
        <p:spPr>
          <a:xfrm>
            <a:off x="6365396" y="4216840"/>
            <a:ext cx="5668113" cy="3693319"/>
          </a:xfrm>
          <a:prstGeom prst="rect">
            <a:avLst/>
          </a:prstGeom>
          <a:noFill/>
        </p:spPr>
        <p:txBody>
          <a:bodyPr wrap="square">
            <a:spAutoFit/>
          </a:bodyPr>
          <a:lstStyle/>
          <a:p>
            <a:pPr lvl="0">
              <a:buSzPts val="1000"/>
              <a:tabLst>
                <a:tab pos="457200" algn="l"/>
              </a:tabLst>
            </a:pPr>
            <a:r>
              <a:rPr lang="en-IN" sz="1400" b="1" kern="0">
                <a:effectLst/>
                <a:latin typeface="Calibri" panose="020F0502020204030204" pitchFamily="34" charset="0"/>
                <a:ea typeface="Yu Gothic Light" panose="020B0300000000000000" pitchFamily="34" charset="-128"/>
                <a:cs typeface="Calibri" panose="020F0502020204030204" pitchFamily="34" charset="0"/>
              </a:rPr>
              <a:t>Benefits of having this as a separate component:</a:t>
            </a:r>
            <a:br>
              <a:rPr lang="en-IN" sz="1400" b="1" kern="0">
                <a:effectLst/>
                <a:latin typeface="Calibri" panose="020F0502020204030204" pitchFamily="34" charset="0"/>
                <a:ea typeface="Yu Gothic Light" panose="020B0300000000000000" pitchFamily="34" charset="-128"/>
                <a:cs typeface="Calibri" panose="020F0502020204030204" pitchFamily="34" charset="0"/>
              </a:rPr>
            </a:br>
            <a:endParaRPr lang="en-IN" sz="800" b="1" kern="0">
              <a:effectLst/>
              <a:latin typeface="Calibri" panose="020F0502020204030204" pitchFamily="34" charset="0"/>
              <a:ea typeface="Yu Gothic Light" panose="020B0300000000000000" pitchFamily="34" charset="-128"/>
              <a:cs typeface="Calibri" panose="020F0502020204030204" pitchFamily="34" charset="0"/>
            </a:endParaRPr>
          </a:p>
          <a:p>
            <a:pPr marL="342900" lvl="0" indent="-342900">
              <a:buSzPct val="100000"/>
              <a:buFont typeface="+mj-lt"/>
              <a:buAutoNum type="arabicPeriod"/>
              <a:tabLst>
                <a:tab pos="457200" algn="l"/>
              </a:tabLst>
            </a:pPr>
            <a:r>
              <a:rPr lang="en-IN" sz="1200" b="1">
                <a:latin typeface="Calibri" panose="020F0502020204030204" pitchFamily="34" charset="0"/>
                <a:cs typeface="Calibri" panose="020F0502020204030204" pitchFamily="34" charset="0"/>
              </a:rPr>
              <a:t>Flexibility:</a:t>
            </a:r>
            <a:r>
              <a:rPr lang="en-IN" sz="1200">
                <a:latin typeface="Calibri" panose="020F0502020204030204" pitchFamily="34" charset="0"/>
                <a:cs typeface="Calibri" panose="020F0502020204030204" pitchFamily="34" charset="0"/>
              </a:rPr>
              <a:t> Allows the system to adapt to new communication channels by adding custom mechanisms via the admin interface</a:t>
            </a:r>
          </a:p>
          <a:p>
            <a:pPr marL="800100" lvl="1" indent="-342900">
              <a:buSzPct val="100000"/>
              <a:buFont typeface="Arial" panose="020B0604020202020204" pitchFamily="34" charset="0"/>
              <a:buChar char="•"/>
              <a:tabLst>
                <a:tab pos="457200" algn="l"/>
              </a:tabLst>
            </a:pPr>
            <a:r>
              <a:rPr lang="en-IN" sz="1200">
                <a:latin typeface="Calibri" panose="020F0502020204030204" pitchFamily="34" charset="0"/>
                <a:cs typeface="Calibri" panose="020F0502020204030204" pitchFamily="34" charset="0"/>
              </a:rPr>
              <a:t>E.g.: WhatsApp can be added as a custom delivery mechanism through the dashboard by defining the necessary API endpoint and authentication details</a:t>
            </a:r>
          </a:p>
          <a:p>
            <a:pPr marL="342900" lvl="0" indent="-342900">
              <a:buSzPct val="100000"/>
              <a:buFont typeface="+mj-lt"/>
              <a:buAutoNum type="arabicPeriod"/>
              <a:tabLst>
                <a:tab pos="457200" algn="l"/>
              </a:tabLst>
            </a:pPr>
            <a:r>
              <a:rPr lang="en-IN" sz="1200" b="1">
                <a:latin typeface="Calibri" panose="020F0502020204030204" pitchFamily="34" charset="0"/>
                <a:cs typeface="Calibri" panose="020F0502020204030204" pitchFamily="34" charset="0"/>
              </a:rPr>
              <a:t>Scalability:</a:t>
            </a:r>
            <a:r>
              <a:rPr lang="en-IN" sz="1200">
                <a:latin typeface="Calibri" panose="020F0502020204030204" pitchFamily="34" charset="0"/>
                <a:cs typeface="Calibri" panose="020F0502020204030204" pitchFamily="34" charset="0"/>
              </a:rPr>
              <a:t> As new delivery channels emerge, they can be added to the system without disrupting the existing setup</a:t>
            </a:r>
          </a:p>
          <a:p>
            <a:pPr marL="342900" lvl="0" indent="-342900">
              <a:buSzPct val="100000"/>
              <a:buFont typeface="+mj-lt"/>
              <a:buAutoNum type="arabicPeriod"/>
              <a:tabLst>
                <a:tab pos="457200" algn="l"/>
              </a:tabLst>
            </a:pPr>
            <a:r>
              <a:rPr lang="en-IN" sz="1200" b="1">
                <a:latin typeface="Calibri" panose="020F0502020204030204" pitchFamily="34" charset="0"/>
                <a:cs typeface="Calibri" panose="020F0502020204030204" pitchFamily="34" charset="0"/>
              </a:rPr>
              <a:t>Centralized Management:</a:t>
            </a:r>
            <a:r>
              <a:rPr lang="en-IN" sz="1200">
                <a:latin typeface="Calibri" panose="020F0502020204030204" pitchFamily="34" charset="0"/>
                <a:cs typeface="Calibri" panose="020F0502020204030204" pitchFamily="34" charset="0"/>
              </a:rPr>
              <a:t> All configurations for both predefined and custom delivery mechanisms are stored in the database, making it easy to manage</a:t>
            </a:r>
          </a:p>
          <a:p>
            <a:pPr marL="342900" lvl="0" indent="-342900">
              <a:buSzPct val="100000"/>
              <a:buFont typeface="+mj-lt"/>
              <a:buAutoNum type="arabicPeriod"/>
              <a:tabLst>
                <a:tab pos="457200" algn="l"/>
              </a:tabLst>
            </a:pPr>
            <a:r>
              <a:rPr lang="en-IN" sz="1200" b="1">
                <a:latin typeface="Calibri" panose="020F0502020204030204" pitchFamily="34" charset="0"/>
                <a:cs typeface="Calibri" panose="020F0502020204030204" pitchFamily="34" charset="0"/>
              </a:rPr>
              <a:t>Customizable:</a:t>
            </a:r>
            <a:r>
              <a:rPr lang="en-IN" sz="1200">
                <a:latin typeface="Calibri" panose="020F0502020204030204" pitchFamily="34" charset="0"/>
                <a:cs typeface="Calibri" panose="020F0502020204030204" pitchFamily="34" charset="0"/>
              </a:rPr>
              <a:t> Admins can adjust the configurations based on specific service requirements.</a:t>
            </a:r>
          </a:p>
          <a:p>
            <a:pPr>
              <a:buSzPts val="1000"/>
              <a:tabLst>
                <a:tab pos="457200" algn="l"/>
              </a:tabLst>
            </a:pPr>
            <a:endParaRPr lang="en-IN" sz="1400" b="1"/>
          </a:p>
          <a:p>
            <a:pPr>
              <a:buSzPts val="1000"/>
              <a:tabLst>
                <a:tab pos="457200" algn="l"/>
              </a:tabLst>
            </a:pPr>
            <a:endParaRPr lang="en-IN" sz="1600" b="1"/>
          </a:p>
          <a:p>
            <a:pPr>
              <a:buSzPts val="1000"/>
              <a:tabLst>
                <a:tab pos="457200" algn="l"/>
              </a:tabLst>
            </a:pPr>
            <a:br>
              <a:rPr lang="en-IN" sz="1400" b="1" kern="0">
                <a:effectLst/>
                <a:latin typeface="Calibri" panose="020F0502020204030204" pitchFamily="34" charset="0"/>
                <a:ea typeface="Yu Gothic Light" panose="020B0300000000000000" pitchFamily="34" charset="-128"/>
                <a:cs typeface="Calibri" panose="020F0502020204030204" pitchFamily="34" charset="0"/>
              </a:rPr>
            </a:br>
            <a:endParaRPr lang="en-IN" sz="1400" b="1" kern="0">
              <a:effectLst/>
              <a:latin typeface="Calibri" panose="020F0502020204030204" pitchFamily="34" charset="0"/>
              <a:ea typeface="Yu Gothic Light" panose="020B0300000000000000" pitchFamily="34" charset="-128"/>
              <a:cs typeface="Calibri" panose="020F0502020204030204" pitchFamily="34" charset="0"/>
            </a:endParaRPr>
          </a:p>
          <a:p>
            <a:pPr lvl="0">
              <a:buSzPts val="1000"/>
              <a:tabLst>
                <a:tab pos="457200" algn="l"/>
              </a:tabLst>
            </a:pPr>
            <a:endParaRPr lang="en-IN" sz="1400" kern="100">
              <a:effectLst/>
              <a:latin typeface="Calibri" panose="020F0502020204030204" pitchFamily="34" charset="0"/>
              <a:ea typeface="Aptos" panose="020B000402020202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9D7E0CA-2A48-7F50-595B-46C07834C805}"/>
              </a:ext>
            </a:extLst>
          </p:cNvPr>
          <p:cNvPicPr>
            <a:picLocks noChangeAspect="1"/>
          </p:cNvPicPr>
          <p:nvPr/>
        </p:nvPicPr>
        <p:blipFill>
          <a:blip r:embed="rId2"/>
          <a:stretch>
            <a:fillRect/>
          </a:stretch>
        </p:blipFill>
        <p:spPr>
          <a:xfrm>
            <a:off x="158491" y="1510723"/>
            <a:ext cx="5678637" cy="2079500"/>
          </a:xfrm>
          <a:prstGeom prst="rect">
            <a:avLst/>
          </a:prstGeom>
        </p:spPr>
      </p:pic>
      <p:pic>
        <p:nvPicPr>
          <p:cNvPr id="6" name="Picture 5">
            <a:extLst>
              <a:ext uri="{FF2B5EF4-FFF2-40B4-BE49-F238E27FC236}">
                <a16:creationId xmlns:a16="http://schemas.microsoft.com/office/drawing/2014/main" id="{0DE86651-D419-039F-B408-1BAF522EB802}"/>
              </a:ext>
            </a:extLst>
          </p:cNvPr>
          <p:cNvPicPr>
            <a:picLocks noChangeAspect="1"/>
          </p:cNvPicPr>
          <p:nvPr/>
        </p:nvPicPr>
        <p:blipFill>
          <a:blip r:embed="rId3"/>
          <a:stretch>
            <a:fillRect/>
          </a:stretch>
        </p:blipFill>
        <p:spPr>
          <a:xfrm>
            <a:off x="158492" y="3693771"/>
            <a:ext cx="5668113" cy="2112709"/>
          </a:xfrm>
          <a:prstGeom prst="rect">
            <a:avLst/>
          </a:prstGeom>
        </p:spPr>
      </p:pic>
    </p:spTree>
    <p:extLst>
      <p:ext uri="{BB962C8B-B14F-4D97-AF65-F5344CB8AC3E}">
        <p14:creationId xmlns:p14="http://schemas.microsoft.com/office/powerpoint/2010/main" val="58926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2655-4F2D-3316-73DF-4209F7AADC9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D7AD829-7981-AC66-3D5C-5414330EF3D3}"/>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1.2 : Notification Template Management</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6" name="Straight Connector 5">
            <a:extLst>
              <a:ext uri="{FF2B5EF4-FFF2-40B4-BE49-F238E27FC236}">
                <a16:creationId xmlns:a16="http://schemas.microsoft.com/office/drawing/2014/main" id="{85C67678-9AD9-264D-E13A-AC75107A9575}"/>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39" name="TextBox 38">
            <a:extLst>
              <a:ext uri="{FF2B5EF4-FFF2-40B4-BE49-F238E27FC236}">
                <a16:creationId xmlns:a16="http://schemas.microsoft.com/office/drawing/2014/main" id="{38A81547-5A9D-2589-5B31-F34C4007CFD3}"/>
              </a:ext>
            </a:extLst>
          </p:cNvPr>
          <p:cNvSpPr txBox="1"/>
          <p:nvPr/>
        </p:nvSpPr>
        <p:spPr>
          <a:xfrm>
            <a:off x="92100" y="599089"/>
            <a:ext cx="11594757" cy="1446550"/>
          </a:xfrm>
          <a:prstGeom prst="rect">
            <a:avLst/>
          </a:prstGeom>
          <a:noFill/>
        </p:spPr>
        <p:txBody>
          <a:bodyPr wrap="square" rtlCol="0">
            <a:spAutoFit/>
          </a:bodyPr>
          <a:lstStyle/>
          <a:p>
            <a:pPr lvl="0">
              <a:buSzPts val="1000"/>
              <a:tabLst>
                <a:tab pos="457200" algn="l"/>
              </a:tabLst>
            </a:pPr>
            <a:r>
              <a:rPr lang="en-IN" sz="1600" b="1" kern="0">
                <a:latin typeface="Calibri" panose="020F0502020204030204" pitchFamily="34" charset="0"/>
                <a:ea typeface="Yu Gothic Light" panose="020B0300000000000000" pitchFamily="34" charset="-128"/>
                <a:cs typeface="Calibri" panose="020F0502020204030204" pitchFamily="34" charset="0"/>
              </a:rPr>
              <a:t>Purpose: </a:t>
            </a:r>
            <a:r>
              <a:rPr lang="en-IN" sz="1400">
                <a:latin typeface="Calibri" panose="020F0502020204030204" pitchFamily="34" charset="0"/>
                <a:cs typeface="Calibri" panose="020F0502020204030204" pitchFamily="34" charset="0"/>
              </a:rPr>
              <a:t>Notification Template Management module is designed to provide defined structure for each delivery mechanism (one-to-many mapping)</a:t>
            </a:r>
          </a:p>
          <a:p>
            <a:pPr lvl="0">
              <a:buSzPts val="1000"/>
              <a:tabLst>
                <a:tab pos="457200" algn="l"/>
              </a:tabLst>
            </a:pPr>
            <a:endParaRPr lang="en-IN" sz="1400" b="1"/>
          </a:p>
          <a:p>
            <a:pPr>
              <a:buSzPts val="1000"/>
              <a:tabLst>
                <a:tab pos="457200" algn="l"/>
              </a:tabLst>
            </a:pPr>
            <a:endParaRPr lang="en-IN" sz="1600" b="1"/>
          </a:p>
          <a:p>
            <a:pPr>
              <a:buSzPts val="1000"/>
              <a:tabLst>
                <a:tab pos="457200" algn="l"/>
              </a:tabLst>
            </a:pPr>
            <a:br>
              <a:rPr lang="en-IN" sz="1400" b="1" kern="0">
                <a:effectLst/>
                <a:latin typeface="Calibri" panose="020F0502020204030204" pitchFamily="34" charset="0"/>
                <a:ea typeface="Yu Gothic Light" panose="020B0300000000000000" pitchFamily="34" charset="-128"/>
                <a:cs typeface="Calibri" panose="020F0502020204030204" pitchFamily="34" charset="0"/>
              </a:rPr>
            </a:br>
            <a:endParaRPr lang="en-IN" sz="1400" b="1" kern="0">
              <a:effectLst/>
              <a:latin typeface="Calibri" panose="020F0502020204030204" pitchFamily="34" charset="0"/>
              <a:ea typeface="Yu Gothic Light" panose="020B0300000000000000" pitchFamily="34" charset="-128"/>
              <a:cs typeface="Calibri" panose="020F0502020204030204" pitchFamily="34" charset="0"/>
            </a:endParaRPr>
          </a:p>
          <a:p>
            <a:pPr lvl="0">
              <a:buSzPts val="1000"/>
              <a:tabLst>
                <a:tab pos="457200" algn="l"/>
              </a:tabLst>
            </a:pPr>
            <a:endParaRPr lang="en-IN" sz="1400" kern="100">
              <a:effectLst/>
              <a:latin typeface="Calibri" panose="020F0502020204030204" pitchFamily="34" charset="0"/>
              <a:ea typeface="Aptos" panose="020B0004020202020204" pitchFamily="34" charset="0"/>
              <a:cs typeface="Calibri" panose="020F0502020204030204" pitchFamily="34" charset="0"/>
            </a:endParaRPr>
          </a:p>
        </p:txBody>
      </p:sp>
      <p:graphicFrame>
        <p:nvGraphicFramePr>
          <p:cNvPr id="40" name="Table 39">
            <a:extLst>
              <a:ext uri="{FF2B5EF4-FFF2-40B4-BE49-F238E27FC236}">
                <a16:creationId xmlns:a16="http://schemas.microsoft.com/office/drawing/2014/main" id="{F7B7BFA3-2883-241F-F35E-8BB431FF72FE}"/>
              </a:ext>
            </a:extLst>
          </p:cNvPr>
          <p:cNvGraphicFramePr>
            <a:graphicFrameLocks noGrp="1"/>
          </p:cNvGraphicFramePr>
          <p:nvPr>
            <p:extLst>
              <p:ext uri="{D42A27DB-BD31-4B8C-83A1-F6EECF244321}">
                <p14:modId xmlns:p14="http://schemas.microsoft.com/office/powerpoint/2010/main" val="2569229885"/>
              </p:ext>
            </p:extLst>
          </p:nvPr>
        </p:nvGraphicFramePr>
        <p:xfrm>
          <a:off x="7947269" y="1304192"/>
          <a:ext cx="4050956" cy="3211437"/>
        </p:xfrm>
        <a:graphic>
          <a:graphicData uri="http://schemas.openxmlformats.org/drawingml/2006/table">
            <a:tbl>
              <a:tblPr/>
              <a:tblGrid>
                <a:gridCol w="977648">
                  <a:extLst>
                    <a:ext uri="{9D8B030D-6E8A-4147-A177-3AD203B41FA5}">
                      <a16:colId xmlns:a16="http://schemas.microsoft.com/office/drawing/2014/main" val="145228944"/>
                    </a:ext>
                  </a:extLst>
                </a:gridCol>
                <a:gridCol w="2098254">
                  <a:extLst>
                    <a:ext uri="{9D8B030D-6E8A-4147-A177-3AD203B41FA5}">
                      <a16:colId xmlns:a16="http://schemas.microsoft.com/office/drawing/2014/main" val="3432091829"/>
                    </a:ext>
                  </a:extLst>
                </a:gridCol>
                <a:gridCol w="975054">
                  <a:extLst>
                    <a:ext uri="{9D8B030D-6E8A-4147-A177-3AD203B41FA5}">
                      <a16:colId xmlns:a16="http://schemas.microsoft.com/office/drawing/2014/main" val="3883470039"/>
                    </a:ext>
                  </a:extLst>
                </a:gridCol>
              </a:tblGrid>
              <a:tr h="208570">
                <a:tc>
                  <a:txBody>
                    <a:bodyPr/>
                    <a:lstStyle/>
                    <a:p>
                      <a:r>
                        <a:rPr lang="en-IN" sz="1000" b="1">
                          <a:latin typeface="Calibri"/>
                          <a:cs typeface="Calibri"/>
                        </a:rPr>
                        <a:t>Field</a:t>
                      </a:r>
                      <a:endParaRPr lang="en-IN" sz="1000">
                        <a:latin typeface="Calibri"/>
                        <a:cs typeface="Calibri"/>
                      </a:endParaRP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b="1">
                          <a:latin typeface="Calibri"/>
                          <a:cs typeface="Calibri"/>
                        </a:rPr>
                        <a:t>Description</a:t>
                      </a:r>
                      <a:endParaRPr lang="en-IN" sz="1000">
                        <a:latin typeface="Calibri"/>
                        <a:cs typeface="Calibri"/>
                      </a:endParaRP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b="1">
                          <a:latin typeface="Calibri"/>
                          <a:cs typeface="Calibri"/>
                        </a:rPr>
                        <a:t>Type</a:t>
                      </a:r>
                      <a:endParaRPr lang="en-IN" sz="1000">
                        <a:latin typeface="Calibri"/>
                        <a:cs typeface="Calibri"/>
                      </a:endParaRP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503975930"/>
                  </a:ext>
                </a:extLst>
              </a:tr>
              <a:tr h="393966">
                <a:tc>
                  <a:txBody>
                    <a:bodyPr/>
                    <a:lstStyle/>
                    <a:p>
                      <a:r>
                        <a:rPr lang="en-IN" sz="1000" b="1">
                          <a:latin typeface="Calibri"/>
                          <a:cs typeface="Calibri"/>
                        </a:rPr>
                        <a:t>Notification Template ID</a:t>
                      </a:r>
                      <a:endParaRPr lang="en-IN" sz="1000">
                        <a:latin typeface="Calibri"/>
                        <a:cs typeface="Calibri"/>
                      </a:endParaRP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Unique identifier for the notification template</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System generated ID</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359267030"/>
                  </a:ext>
                </a:extLst>
              </a:tr>
              <a:tr h="359205">
                <a:tc>
                  <a:txBody>
                    <a:bodyPr/>
                    <a:lstStyle/>
                    <a:p>
                      <a:r>
                        <a:rPr lang="en-IN" sz="1000" b="1">
                          <a:latin typeface="Calibri"/>
                          <a:cs typeface="Calibri"/>
                        </a:rPr>
                        <a:t>Template Name</a:t>
                      </a:r>
                      <a:endParaRPr lang="en-IN" sz="1000">
                        <a:latin typeface="Calibri"/>
                        <a:cs typeface="Calibri"/>
                      </a:endParaRP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Custom-defined name of the notification template</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Text (String)</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522553406"/>
                  </a:ext>
                </a:extLst>
              </a:tr>
              <a:tr h="521427">
                <a:tc>
                  <a:txBody>
                    <a:bodyPr/>
                    <a:lstStyle/>
                    <a:p>
                      <a:r>
                        <a:rPr lang="en-IN" sz="1000" b="1">
                          <a:latin typeface="Calibri"/>
                          <a:cs typeface="Calibri"/>
                        </a:rPr>
                        <a:t>Delivery Mechanisms</a:t>
                      </a:r>
                      <a:endParaRPr lang="en-IN" sz="1000">
                        <a:latin typeface="Calibri"/>
                        <a:cs typeface="Calibri"/>
                      </a:endParaRP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Predefined mechanisms selected from the list (Email, SMS, Push Notification, etc.).</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Single-select Dropdown</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266700721"/>
                  </a:ext>
                </a:extLst>
              </a:tr>
              <a:tr h="660473">
                <a:tc>
                  <a:txBody>
                    <a:bodyPr/>
                    <a:lstStyle/>
                    <a:p>
                      <a:r>
                        <a:rPr lang="en-IN" sz="1000" b="1">
                          <a:latin typeface="Calibri"/>
                          <a:cs typeface="Calibri"/>
                        </a:rPr>
                        <a:t>Template</a:t>
                      </a:r>
                      <a:endParaRPr lang="en-IN" sz="1000">
                        <a:latin typeface="Calibri"/>
                        <a:cs typeface="Calibri"/>
                      </a:endParaRP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IN" sz="1000">
                          <a:latin typeface="Calibri"/>
                          <a:cs typeface="Calibri"/>
                        </a:rPr>
                        <a:t>Pre-defined templates would be present</a:t>
                      </a:r>
                    </a:p>
                    <a:p>
                      <a:pPr marL="171450" indent="-171450">
                        <a:buFont typeface="Arial" panose="020B0604020202020204" pitchFamily="34" charset="0"/>
                        <a:buChar char="•"/>
                      </a:pPr>
                      <a:r>
                        <a:rPr lang="en-IN" sz="1000">
                          <a:latin typeface="Calibri"/>
                          <a:cs typeface="Calibri"/>
                        </a:rPr>
                        <a:t>New templates can be created using custom fields</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Form</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171172222"/>
                  </a:ext>
                </a:extLst>
              </a:tr>
              <a:tr h="359205">
                <a:tc>
                  <a:txBody>
                    <a:bodyPr/>
                    <a:lstStyle/>
                    <a:p>
                      <a:r>
                        <a:rPr lang="en-IN" sz="1000" b="1">
                          <a:latin typeface="Calibri"/>
                          <a:cs typeface="Calibri"/>
                        </a:rPr>
                        <a:t>Active</a:t>
                      </a:r>
                      <a:endParaRPr lang="en-IN" sz="1000">
                        <a:latin typeface="Calibri"/>
                        <a:cs typeface="Calibri"/>
                      </a:endParaRP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Indicates if the template is Active or Inactive.</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Boolean </a:t>
                      </a:r>
                      <a:br>
                        <a:rPr lang="en-IN" sz="1000">
                          <a:latin typeface="Calibri"/>
                          <a:cs typeface="Calibri"/>
                        </a:rPr>
                      </a:br>
                      <a:r>
                        <a:rPr lang="en-IN" sz="1000">
                          <a:latin typeface="Calibri"/>
                          <a:cs typeface="Calibri"/>
                        </a:rPr>
                        <a:t>(Checkbox)</a:t>
                      </a:r>
                    </a:p>
                  </a:txBody>
                  <a:tcPr marL="56511" marR="56511" marT="28255" marB="28255"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806606495"/>
                  </a:ext>
                </a:extLst>
              </a:tr>
              <a:tr h="347618">
                <a:tc>
                  <a:txBody>
                    <a:bodyPr/>
                    <a:lstStyle/>
                    <a:p>
                      <a:r>
                        <a:rPr lang="en-IN" sz="1000" b="1">
                          <a:latin typeface="Calibri"/>
                          <a:cs typeface="Calibri"/>
                        </a:rPr>
                        <a:t>Created At</a:t>
                      </a:r>
                      <a:endParaRPr lang="en-IN" sz="1000">
                        <a:latin typeface="Calibri"/>
                        <a:cs typeface="Calibri"/>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Timestamp indicating when the template was created.</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Timestamp</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741204410"/>
                  </a:ext>
                </a:extLst>
              </a:tr>
              <a:tr h="347618">
                <a:tc>
                  <a:txBody>
                    <a:bodyPr/>
                    <a:lstStyle/>
                    <a:p>
                      <a:r>
                        <a:rPr lang="en-IN" sz="1000" b="1">
                          <a:latin typeface="Calibri"/>
                          <a:cs typeface="Calibri"/>
                        </a:rPr>
                        <a:t>Updated At</a:t>
                      </a:r>
                      <a:endParaRPr lang="en-IN" sz="1000">
                        <a:latin typeface="Calibri"/>
                        <a:cs typeface="Calibri"/>
                      </a:endParaRP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Timestamp indicating the last time the template was updated.</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r>
                        <a:rPr lang="en-IN" sz="1000">
                          <a:latin typeface="Calibri"/>
                          <a:cs typeface="Calibri"/>
                        </a:rPr>
                        <a:t>Timestamp</a:t>
                      </a:r>
                    </a:p>
                  </a:txBody>
                  <a:tcPr marL="44401" marR="44401" marT="22201" marB="22201"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07856984"/>
                  </a:ext>
                </a:extLst>
              </a:tr>
            </a:tbl>
          </a:graphicData>
        </a:graphic>
      </p:graphicFrame>
      <p:sp>
        <p:nvSpPr>
          <p:cNvPr id="42" name="TextBox 41">
            <a:extLst>
              <a:ext uri="{FF2B5EF4-FFF2-40B4-BE49-F238E27FC236}">
                <a16:creationId xmlns:a16="http://schemas.microsoft.com/office/drawing/2014/main" id="{0FB1A2A0-B7D9-B869-71F8-452EE1300604}"/>
              </a:ext>
            </a:extLst>
          </p:cNvPr>
          <p:cNvSpPr txBox="1"/>
          <p:nvPr/>
        </p:nvSpPr>
        <p:spPr>
          <a:xfrm>
            <a:off x="92100" y="5049422"/>
            <a:ext cx="11380403" cy="1323439"/>
          </a:xfrm>
          <a:prstGeom prst="rect">
            <a:avLst/>
          </a:prstGeom>
          <a:noFill/>
        </p:spPr>
        <p:txBody>
          <a:bodyPr wrap="square">
            <a:spAutoFit/>
          </a:bodyPr>
          <a:lstStyle/>
          <a:p>
            <a:r>
              <a:rPr lang="en-US" sz="1600" b="1">
                <a:latin typeface="Calibri" panose="020F0502020204030204" pitchFamily="34" charset="0"/>
                <a:cs typeface="Calibri" panose="020F0502020204030204" pitchFamily="34" charset="0"/>
              </a:rPr>
              <a:t>Functional Requirements:</a:t>
            </a:r>
            <a:br>
              <a:rPr lang="en-US" sz="1600" b="1">
                <a:latin typeface="Calibri" panose="020F0502020204030204" pitchFamily="34" charset="0"/>
                <a:cs typeface="Calibri" panose="020F0502020204030204" pitchFamily="34" charset="0"/>
              </a:rPr>
            </a:br>
            <a:endParaRPr lang="en-US" sz="800" b="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A repository of each template to be maintained within Notification Template Manager </a:t>
            </a:r>
          </a:p>
          <a:p>
            <a:pPr marL="742950" lvl="1" indent="-285750">
              <a:buFont typeface="Arial" panose="020B0604020202020204" pitchFamily="34" charset="0"/>
              <a:buChar char="•"/>
            </a:pPr>
            <a:r>
              <a:rPr lang="en-US" sz="1400">
                <a:latin typeface="Calibri" panose="020F0502020204030204" pitchFamily="34" charset="0"/>
                <a:cs typeface="Calibri" panose="020F0502020204030204" pitchFamily="34" charset="0"/>
              </a:rPr>
              <a:t>Option to Edit and define custom template would be provided)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Each template should be mapped to Delivery mechanisms (defined in #1: </a:t>
            </a:r>
            <a:r>
              <a:rPr kumimoji="0" lang="en-US" sz="1400" i="0" u="none" strike="noStrike" kern="1200" cap="none" spc="0" normalizeH="0" baseline="0" noProof="0">
                <a:ln>
                  <a:noFill/>
                </a:ln>
                <a:effectLst/>
                <a:uLnTx/>
                <a:uFillTx/>
                <a:latin typeface="Calibri" panose="020F0502020204030204" pitchFamily="34" charset="0"/>
                <a:cs typeface="Calibri" panose="020F0502020204030204" pitchFamily="34" charset="0"/>
              </a:rPr>
              <a:t>Delivery Mechanism Definition</a:t>
            </a:r>
            <a:r>
              <a:rPr lang="en-US" sz="1400">
                <a:latin typeface="Calibri" panose="020F0502020204030204" pitchFamily="34" charset="0"/>
                <a:cs typeface="Calibri" panose="020F0502020204030204" pitchFamily="34" charset="0"/>
              </a:rPr>
              <a:t>) and would be classified accordingly</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Template fields are explained in next slide</a:t>
            </a:r>
          </a:p>
        </p:txBody>
      </p:sp>
      <p:pic>
        <p:nvPicPr>
          <p:cNvPr id="2" name="Picture 1">
            <a:extLst>
              <a:ext uri="{FF2B5EF4-FFF2-40B4-BE49-F238E27FC236}">
                <a16:creationId xmlns:a16="http://schemas.microsoft.com/office/drawing/2014/main" id="{41C76805-9727-C6B3-76EA-1463DC169F95}"/>
              </a:ext>
            </a:extLst>
          </p:cNvPr>
          <p:cNvPicPr>
            <a:picLocks noChangeAspect="1"/>
          </p:cNvPicPr>
          <p:nvPr/>
        </p:nvPicPr>
        <p:blipFill>
          <a:blip r:embed="rId2"/>
          <a:stretch>
            <a:fillRect/>
          </a:stretch>
        </p:blipFill>
        <p:spPr>
          <a:xfrm>
            <a:off x="99078" y="1298216"/>
            <a:ext cx="7658938" cy="3207723"/>
          </a:xfrm>
          <a:prstGeom prst="rect">
            <a:avLst/>
          </a:prstGeom>
        </p:spPr>
      </p:pic>
    </p:spTree>
    <p:extLst>
      <p:ext uri="{BB962C8B-B14F-4D97-AF65-F5344CB8AC3E}">
        <p14:creationId xmlns:p14="http://schemas.microsoft.com/office/powerpoint/2010/main" val="354991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C8F97E-C40A-585A-1290-DB97718DA972}"/>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1.2: Notification Template Management</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6" name="Straight Connector 5">
            <a:extLst>
              <a:ext uri="{FF2B5EF4-FFF2-40B4-BE49-F238E27FC236}">
                <a16:creationId xmlns:a16="http://schemas.microsoft.com/office/drawing/2014/main" id="{360639A0-F46A-C2D8-6F00-34F7DCEE8C7A}"/>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7" name="TextBox 6">
            <a:extLst>
              <a:ext uri="{FF2B5EF4-FFF2-40B4-BE49-F238E27FC236}">
                <a16:creationId xmlns:a16="http://schemas.microsoft.com/office/drawing/2014/main" id="{5435313B-7A86-A9ED-500F-761B55BDA520}"/>
              </a:ext>
            </a:extLst>
          </p:cNvPr>
          <p:cNvSpPr txBox="1"/>
          <p:nvPr/>
        </p:nvSpPr>
        <p:spPr>
          <a:xfrm>
            <a:off x="92100" y="496219"/>
            <a:ext cx="11594757" cy="954107"/>
          </a:xfrm>
          <a:prstGeom prst="rect">
            <a:avLst/>
          </a:prstGeom>
          <a:noFill/>
        </p:spPr>
        <p:txBody>
          <a:bodyPr wrap="square" rtlCol="0">
            <a:spAutoFit/>
          </a:bodyPr>
          <a:lstStyle/>
          <a:p>
            <a:pPr lvl="0">
              <a:buSzPts val="1000"/>
              <a:tabLst>
                <a:tab pos="457200" algn="l"/>
              </a:tabLst>
            </a:pPr>
            <a:r>
              <a:rPr lang="en-IN" sz="1400" kern="0">
                <a:latin typeface="Calibri" panose="020F0502020204030204" pitchFamily="34" charset="0"/>
                <a:ea typeface="Yu Gothic Light" panose="020B0300000000000000" pitchFamily="34" charset="-128"/>
                <a:cs typeface="Calibri" panose="020F0502020204030204" pitchFamily="34" charset="0"/>
              </a:rPr>
              <a:t>Corresponding to each delivery mechanism,</a:t>
            </a:r>
          </a:p>
          <a:p>
            <a:pPr marL="285750" lvl="0" indent="-285750">
              <a:buSzPts val="1000"/>
              <a:buFont typeface="Arial" panose="020B0604020202020204" pitchFamily="34" charset="0"/>
              <a:buChar char="•"/>
              <a:tabLst>
                <a:tab pos="457200" algn="l"/>
              </a:tabLst>
            </a:pPr>
            <a:r>
              <a:rPr lang="en-IN" sz="1400" kern="0">
                <a:effectLst/>
                <a:latin typeface="Calibri" panose="020F0502020204030204" pitchFamily="34" charset="0"/>
                <a:ea typeface="Yu Gothic Light" panose="020B0300000000000000" pitchFamily="34" charset="-128"/>
                <a:cs typeface="Calibri" panose="020F0502020204030204" pitchFamily="34" charset="0"/>
              </a:rPr>
              <a:t>Pre-defined templates would be </a:t>
            </a:r>
            <a:r>
              <a:rPr lang="en-IN" sz="1400" kern="0">
                <a:latin typeface="Calibri" panose="020F0502020204030204" pitchFamily="34" charset="0"/>
                <a:ea typeface="Yu Gothic Light" panose="020B0300000000000000" pitchFamily="34" charset="-128"/>
                <a:cs typeface="Calibri" panose="020F0502020204030204" pitchFamily="34" charset="0"/>
              </a:rPr>
              <a:t>present (Can be configured further based on what parameters need to be shown)</a:t>
            </a:r>
          </a:p>
          <a:p>
            <a:pPr marL="285750" lvl="0" indent="-285750">
              <a:buSzPts val="1000"/>
              <a:buFont typeface="Arial" panose="020B0604020202020204" pitchFamily="34" charset="0"/>
              <a:buChar char="•"/>
              <a:tabLst>
                <a:tab pos="457200" algn="l"/>
              </a:tabLst>
            </a:pPr>
            <a:r>
              <a:rPr lang="en-IN" sz="1400" kern="0">
                <a:latin typeface="Calibri" panose="020F0502020204030204" pitchFamily="34" charset="0"/>
                <a:ea typeface="Yu Gothic Light" panose="020B0300000000000000" pitchFamily="34" charset="-128"/>
                <a:cs typeface="Calibri" panose="020F0502020204030204" pitchFamily="34" charset="0"/>
              </a:rPr>
              <a:t>For new delivery mechanisms, custom template can be used</a:t>
            </a:r>
          </a:p>
          <a:p>
            <a:pPr marL="285750" lvl="0" indent="-285750">
              <a:buSzPts val="1000"/>
              <a:buFont typeface="Arial" panose="020B0604020202020204" pitchFamily="34" charset="0"/>
              <a:buChar char="•"/>
              <a:tabLst>
                <a:tab pos="457200" algn="l"/>
              </a:tabLst>
            </a:pPr>
            <a:endParaRPr lang="en-IN" sz="1400" kern="100">
              <a:effectLst/>
              <a:latin typeface="Calibri" panose="020F0502020204030204" pitchFamily="34" charset="0"/>
              <a:ea typeface="Aptos" panose="020B000402020202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14C5775-0B56-36D6-FC18-C7CD5194D80C}"/>
              </a:ext>
            </a:extLst>
          </p:cNvPr>
          <p:cNvPicPr>
            <a:picLocks noChangeAspect="1"/>
          </p:cNvPicPr>
          <p:nvPr/>
        </p:nvPicPr>
        <p:blipFill>
          <a:blip r:embed="rId2"/>
          <a:srcRect b="6709"/>
          <a:stretch/>
        </p:blipFill>
        <p:spPr>
          <a:xfrm>
            <a:off x="385011" y="1423845"/>
            <a:ext cx="9368589" cy="4937936"/>
          </a:xfrm>
          <a:prstGeom prst="rect">
            <a:avLst/>
          </a:prstGeom>
        </p:spPr>
      </p:pic>
    </p:spTree>
    <p:extLst>
      <p:ext uri="{BB962C8B-B14F-4D97-AF65-F5344CB8AC3E}">
        <p14:creationId xmlns:p14="http://schemas.microsoft.com/office/powerpoint/2010/main" val="73031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1577C-91F3-CB51-E671-F636FDABA9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F4104F-60D8-C76E-ACE6-631526497E7B}"/>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1.3 Notification Definition</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3" name="Straight Connector 2">
            <a:extLst>
              <a:ext uri="{FF2B5EF4-FFF2-40B4-BE49-F238E27FC236}">
                <a16:creationId xmlns:a16="http://schemas.microsoft.com/office/drawing/2014/main" id="{F0185FD9-8597-7595-494F-E02447758A40}"/>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
        <p:nvSpPr>
          <p:cNvPr id="11" name="TextBox 10">
            <a:extLst>
              <a:ext uri="{FF2B5EF4-FFF2-40B4-BE49-F238E27FC236}">
                <a16:creationId xmlns:a16="http://schemas.microsoft.com/office/drawing/2014/main" id="{C91DD3B6-F66F-97EB-5463-B27AA59A3228}"/>
              </a:ext>
            </a:extLst>
          </p:cNvPr>
          <p:cNvSpPr txBox="1"/>
          <p:nvPr/>
        </p:nvSpPr>
        <p:spPr>
          <a:xfrm>
            <a:off x="6745926" y="968404"/>
            <a:ext cx="5173244" cy="2425079"/>
          </a:xfrm>
          <a:prstGeom prst="rect">
            <a:avLst/>
          </a:prstGeom>
          <a:noFill/>
        </p:spPr>
        <p:txBody>
          <a:bodyPr wrap="square" lIns="91440" tIns="45720" rIns="91440" bIns="45720" rtlCol="0" anchor="t">
            <a:spAutoFit/>
          </a:bodyPr>
          <a:lstStyle/>
          <a:p>
            <a:r>
              <a:rPr lang="en-US" sz="1600" b="1">
                <a:latin typeface="Calibri"/>
                <a:ea typeface="Calibri"/>
                <a:cs typeface="Calibri"/>
              </a:rPr>
              <a:t>Functional Requirements:</a:t>
            </a:r>
            <a:br>
              <a:rPr lang="en-US" sz="1600" b="1">
                <a:latin typeface="Calibri" panose="020F0502020204030204" pitchFamily="34" charset="0"/>
                <a:cs typeface="Calibri" panose="020F0502020204030204" pitchFamily="34" charset="0"/>
              </a:rPr>
            </a:br>
            <a:endParaRPr lang="en-US" sz="800" b="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a:ea typeface="Calibri"/>
                <a:cs typeface="Calibri"/>
              </a:rPr>
              <a:t>A repository of all Notifications to be maintained within Enlighten Notifications.</a:t>
            </a:r>
            <a:endParaRPr lang="en-US" sz="1400">
              <a:latin typeface="Calibri" panose="020F0502020204030204" pitchFamily="34" charset="0"/>
              <a:ea typeface="Calibri"/>
              <a:cs typeface="Calibri" panose="020F0502020204030204" pitchFamily="34" charset="0"/>
            </a:endParaRPr>
          </a:p>
          <a:p>
            <a:pPr marL="285750" indent="-285750">
              <a:buFont typeface="Arial" panose="020B0604020202020204" pitchFamily="34" charset="0"/>
              <a:buChar char="•"/>
            </a:pPr>
            <a:r>
              <a:rPr lang="en-US" sz="1400">
                <a:latin typeface="Calibri"/>
                <a:ea typeface="Calibri"/>
                <a:cs typeface="Calibri"/>
              </a:rPr>
              <a:t>Created and updated date should be auto-populated</a:t>
            </a:r>
          </a:p>
          <a:p>
            <a:pPr marL="742950" lvl="1" indent="-285750">
              <a:buFont typeface="Arial" panose="020B0604020202020204" pitchFamily="34" charset="0"/>
              <a:buChar char="•"/>
            </a:pPr>
            <a:r>
              <a:rPr lang="en-US" sz="1400">
                <a:latin typeface="Calibri" panose="020F0502020204030204" pitchFamily="34" charset="0"/>
                <a:cs typeface="Calibri" panose="020F0502020204030204" pitchFamily="34" charset="0"/>
              </a:rPr>
              <a:t>Active/ Expired field will be there for each </a:t>
            </a:r>
          </a:p>
          <a:p>
            <a:pPr marL="742950" lvl="1" indent="-285750">
              <a:buFont typeface="Arial" panose="020B0604020202020204" pitchFamily="34" charset="0"/>
              <a:buChar char="•"/>
            </a:pPr>
            <a:r>
              <a:rPr lang="en-US" sz="1400">
                <a:latin typeface="Calibri" panose="020F0502020204030204" pitchFamily="34" charset="0"/>
                <a:cs typeface="Calibri" panose="020F0502020204030204" pitchFamily="34" charset="0"/>
              </a:rPr>
              <a:t>Option to Edit and define new notification</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Notification Templates would be fetched from Layer 2: Template Management</a:t>
            </a:r>
            <a:endParaRPr lang="en-US" sz="1400">
              <a:latin typeface="Calibri" panose="020F0502020204030204" pitchFamily="34" charset="0"/>
              <a:ea typeface="Calibri"/>
              <a:cs typeface="Calibri" panose="020F0502020204030204" pitchFamily="34" charset="0"/>
            </a:endParaRPr>
          </a:p>
          <a:p>
            <a:pPr marL="285750" indent="-285750">
              <a:buFont typeface="Arial" panose="020B0604020202020204" pitchFamily="34" charset="0"/>
              <a:buChar char="•"/>
            </a:pPr>
            <a:r>
              <a:rPr lang="en-US" sz="1400">
                <a:latin typeface="Calibri"/>
                <a:ea typeface="Calibri"/>
                <a:cs typeface="Calibri"/>
              </a:rPr>
              <a:t>Content needs to be updated in child objects for each template, persona and applicable localization (defined in Master)</a:t>
            </a:r>
          </a:p>
        </p:txBody>
      </p:sp>
      <p:sp>
        <p:nvSpPr>
          <p:cNvPr id="12" name="Right Brace 11">
            <a:extLst>
              <a:ext uri="{FF2B5EF4-FFF2-40B4-BE49-F238E27FC236}">
                <a16:creationId xmlns:a16="http://schemas.microsoft.com/office/drawing/2014/main" id="{5AC6A7B0-8C93-D06B-0FF0-ECE494A5DB7E}"/>
              </a:ext>
            </a:extLst>
          </p:cNvPr>
          <p:cNvSpPr/>
          <p:nvPr/>
        </p:nvSpPr>
        <p:spPr>
          <a:xfrm>
            <a:off x="5751510" y="1172075"/>
            <a:ext cx="297192" cy="2533989"/>
          </a:xfrm>
          <a:prstGeom prst="rightBrace">
            <a:avLst>
              <a:gd name="adj1" fmla="val 8333"/>
              <a:gd name="adj2" fmla="val 5220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D4E45D2-AE15-96DA-4BE8-16C6E012127F}"/>
              </a:ext>
            </a:extLst>
          </p:cNvPr>
          <p:cNvSpPr txBox="1"/>
          <p:nvPr/>
        </p:nvSpPr>
        <p:spPr>
          <a:xfrm>
            <a:off x="6082507" y="2284167"/>
            <a:ext cx="704937"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Master</a:t>
            </a:r>
          </a:p>
        </p:txBody>
      </p:sp>
      <p:sp>
        <p:nvSpPr>
          <p:cNvPr id="14" name="Right Brace 13">
            <a:extLst>
              <a:ext uri="{FF2B5EF4-FFF2-40B4-BE49-F238E27FC236}">
                <a16:creationId xmlns:a16="http://schemas.microsoft.com/office/drawing/2014/main" id="{13686F69-E7EE-8C77-362B-682C2ECE6F1D}"/>
              </a:ext>
            </a:extLst>
          </p:cNvPr>
          <p:cNvSpPr/>
          <p:nvPr/>
        </p:nvSpPr>
        <p:spPr>
          <a:xfrm>
            <a:off x="5782952" y="4290166"/>
            <a:ext cx="297192" cy="2533989"/>
          </a:xfrm>
          <a:prstGeom prst="rightBrace">
            <a:avLst>
              <a:gd name="adj1" fmla="val 8333"/>
              <a:gd name="adj2" fmla="val 5220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47BE222-D7F8-62B2-B49F-0B89E1985D28}"/>
              </a:ext>
            </a:extLst>
          </p:cNvPr>
          <p:cNvSpPr txBox="1"/>
          <p:nvPr/>
        </p:nvSpPr>
        <p:spPr>
          <a:xfrm>
            <a:off x="6110906" y="5405552"/>
            <a:ext cx="1294900" cy="307777"/>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Child objects</a:t>
            </a:r>
          </a:p>
        </p:txBody>
      </p:sp>
      <p:sp>
        <p:nvSpPr>
          <p:cNvPr id="20" name="TextBox 19">
            <a:extLst>
              <a:ext uri="{FF2B5EF4-FFF2-40B4-BE49-F238E27FC236}">
                <a16:creationId xmlns:a16="http://schemas.microsoft.com/office/drawing/2014/main" id="{DADDEAF2-D6CE-FD08-6038-25B399BF9F17}"/>
              </a:ext>
            </a:extLst>
          </p:cNvPr>
          <p:cNvSpPr txBox="1"/>
          <p:nvPr/>
        </p:nvSpPr>
        <p:spPr>
          <a:xfrm>
            <a:off x="-24010" y="395179"/>
            <a:ext cx="12240020" cy="800219"/>
          </a:xfrm>
          <a:prstGeom prst="rect">
            <a:avLst/>
          </a:prstGeom>
          <a:noFill/>
        </p:spPr>
        <p:txBody>
          <a:bodyPr wrap="square">
            <a:spAutoFit/>
          </a:bodyPr>
          <a:lstStyle/>
          <a:p>
            <a:pPr lvl="0">
              <a:buSzPts val="1000"/>
              <a:tabLst>
                <a:tab pos="457200" algn="l"/>
              </a:tabLst>
            </a:pPr>
            <a:r>
              <a:rPr lang="en-IN" sz="1600" b="1" kern="0">
                <a:effectLst/>
                <a:latin typeface="Calibri" panose="020F0502020204030204" pitchFamily="34" charset="0"/>
                <a:ea typeface="Yu Gothic Light" panose="020B0300000000000000" pitchFamily="34" charset="-128"/>
                <a:cs typeface="Calibri" panose="020F0502020204030204" pitchFamily="34" charset="0"/>
              </a:rPr>
              <a:t>Purpose: </a:t>
            </a:r>
            <a:r>
              <a:rPr lang="en-IN" sz="1400" kern="0">
                <a:effectLst/>
                <a:latin typeface="Calibri" panose="020F0502020204030204" pitchFamily="34" charset="0"/>
                <a:ea typeface="Yu Gothic Light" panose="020B0300000000000000" pitchFamily="34" charset="-128"/>
                <a:cs typeface="Calibri" panose="020F0502020204030204" pitchFamily="34" charset="0"/>
              </a:rPr>
              <a:t>P</a:t>
            </a:r>
            <a:r>
              <a:rPr lang="en-IN" sz="1400">
                <a:latin typeface="Calibri" panose="020F0502020204030204" pitchFamily="34" charset="0"/>
                <a:cs typeface="Calibri" panose="020F0502020204030204" pitchFamily="34" charset="0"/>
              </a:rPr>
              <a:t>rovide a structured way to create and configure individual notifications, ensuring they are tailored to specific use cases and user needs. It acts as the foundational layer for defining the core properties, and content structure of notifications.</a:t>
            </a:r>
          </a:p>
          <a:p>
            <a:pPr lvl="0">
              <a:buSzPts val="1000"/>
              <a:tabLst>
                <a:tab pos="457200" algn="l"/>
              </a:tabLst>
            </a:pPr>
            <a:endParaRPr lang="en-IN" sz="1600">
              <a:latin typeface="Calibri" panose="020F0502020204030204" pitchFamily="34" charset="0"/>
              <a:cs typeface="Calibri" panose="020F0502020204030204" pitchFamily="34" charset="0"/>
            </a:endParaRPr>
          </a:p>
        </p:txBody>
      </p:sp>
      <p:pic>
        <p:nvPicPr>
          <p:cNvPr id="1037" name="Picture 13">
            <a:extLst>
              <a:ext uri="{FF2B5EF4-FFF2-40B4-BE49-F238E27FC236}">
                <a16:creationId xmlns:a16="http://schemas.microsoft.com/office/drawing/2014/main" id="{D632FDC6-7E0E-D156-6512-111A8276C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90" y="947707"/>
            <a:ext cx="5881889" cy="587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49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CD168B-75A6-BE6A-741D-D72EFC951726}"/>
              </a:ext>
            </a:extLst>
          </p:cNvPr>
          <p:cNvPicPr>
            <a:picLocks noChangeAspect="1"/>
          </p:cNvPicPr>
          <p:nvPr/>
        </p:nvPicPr>
        <p:blipFill>
          <a:blip r:embed="rId2"/>
          <a:stretch>
            <a:fillRect/>
          </a:stretch>
        </p:blipFill>
        <p:spPr>
          <a:xfrm>
            <a:off x="314445" y="620920"/>
            <a:ext cx="10956738" cy="5935619"/>
          </a:xfrm>
          <a:prstGeom prst="rect">
            <a:avLst/>
          </a:prstGeom>
        </p:spPr>
      </p:pic>
      <p:sp>
        <p:nvSpPr>
          <p:cNvPr id="3" name="TextBox 2">
            <a:extLst>
              <a:ext uri="{FF2B5EF4-FFF2-40B4-BE49-F238E27FC236}">
                <a16:creationId xmlns:a16="http://schemas.microsoft.com/office/drawing/2014/main" id="{0CEB6E65-01F0-3664-37A8-3360F53E1E2A}"/>
              </a:ext>
            </a:extLst>
          </p:cNvPr>
          <p:cNvSpPr txBox="1"/>
          <p:nvPr/>
        </p:nvSpPr>
        <p:spPr>
          <a:xfrm>
            <a:off x="92100" y="16771"/>
            <a:ext cx="9995335" cy="369332"/>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Enphase Visuelt"/>
                <a:ea typeface="+mn-ea"/>
                <a:cs typeface="Calibri"/>
              </a:rPr>
              <a:t>1.3 : Notification Definition</a:t>
            </a:r>
            <a:endParaRPr kumimoji="0" lang="en-US" sz="1800" b="1" i="0" u="none" strike="noStrike" kern="1200" cap="none" spc="0" normalizeH="0" baseline="0" noProof="0">
              <a:ln>
                <a:noFill/>
              </a:ln>
              <a:solidFill>
                <a:srgbClr val="ED7D31"/>
              </a:solidFill>
              <a:effectLst/>
              <a:uLnTx/>
              <a:uFillTx/>
              <a:latin typeface="Enphase Visuelt" panose="020B0503040202040104" pitchFamily="34" charset="0"/>
              <a:ea typeface="+mn-ea"/>
              <a:cs typeface="Calibri"/>
            </a:endParaRPr>
          </a:p>
        </p:txBody>
      </p:sp>
      <p:cxnSp>
        <p:nvCxnSpPr>
          <p:cNvPr id="4" name="Straight Connector 3">
            <a:extLst>
              <a:ext uri="{FF2B5EF4-FFF2-40B4-BE49-F238E27FC236}">
                <a16:creationId xmlns:a16="http://schemas.microsoft.com/office/drawing/2014/main" id="{98EAC06A-B441-0163-B801-1D146A6B0266}"/>
              </a:ext>
            </a:extLst>
          </p:cNvPr>
          <p:cNvCxnSpPr>
            <a:cxnSpLocks/>
          </p:cNvCxnSpPr>
          <p:nvPr/>
        </p:nvCxnSpPr>
        <p:spPr>
          <a:xfrm>
            <a:off x="92100" y="386103"/>
            <a:ext cx="11594757" cy="0"/>
          </a:xfrm>
          <a:prstGeom prst="line">
            <a:avLst/>
          </a:prstGeom>
          <a:noFill/>
          <a:ln w="28575" cap="flat" cmpd="sng" algn="ctr">
            <a:solidFill>
              <a:srgbClr val="ED7D31"/>
            </a:solidFill>
            <a:prstDash val="solid"/>
            <a:miter lim="800000"/>
          </a:ln>
          <a:effectLst/>
        </p:spPr>
      </p:cxnSp>
    </p:spTree>
    <p:extLst>
      <p:ext uri="{BB962C8B-B14F-4D97-AF65-F5344CB8AC3E}">
        <p14:creationId xmlns:p14="http://schemas.microsoft.com/office/powerpoint/2010/main" val="396520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Flow_SignoffStatus xmlns="0f4c55bd-3fb3-4bd9-bddc-4f1e1b33a4aa" xsi:nil="true"/>
    <_ip_UnifiedCompliancePolicyProperties xmlns="http://schemas.microsoft.com/sharepoint/v3" xsi:nil="true"/>
    <PublishingExpirationDate xmlns="http://schemas.microsoft.com/sharepoint/v3" xsi:nil="true"/>
    <PublishingStartDate xmlns="http://schemas.microsoft.com/sharepoint/v3" xsi:nil="true"/>
    <lcf76f155ced4ddcb4097134ff3c332f xmlns="0f4c55bd-3fb3-4bd9-bddc-4f1e1b33a4aa">
      <Terms xmlns="http://schemas.microsoft.com/office/infopath/2007/PartnerControls"/>
    </lcf76f155ced4ddcb4097134ff3c332f>
    <TaxCatchAll xmlns="f2fb5be9-da4a-44d1-a694-6b89a76fd91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4B7F3D7805784188C15A3D5D8137EA" ma:contentTypeVersion="28" ma:contentTypeDescription="Create a new document." ma:contentTypeScope="" ma:versionID="17f81d6cf97f271aa192cf83f3f7bebf">
  <xsd:schema xmlns:xsd="http://www.w3.org/2001/XMLSchema" xmlns:xs="http://www.w3.org/2001/XMLSchema" xmlns:p="http://schemas.microsoft.com/office/2006/metadata/properties" xmlns:ns1="http://schemas.microsoft.com/sharepoint/v3" xmlns:ns2="e9b95136-d6ae-40d1-a914-afbf427d5aed" xmlns:ns3="0f4c55bd-3fb3-4bd9-bddc-4f1e1b33a4aa" xmlns:ns4="f2fb5be9-da4a-44d1-a694-6b89a76fd911" targetNamespace="http://schemas.microsoft.com/office/2006/metadata/properties" ma:root="true" ma:fieldsID="072811712690ca96fd86c5c0b89a9570" ns1:_="" ns2:_="" ns3:_="" ns4:_="">
    <xsd:import namespace="http://schemas.microsoft.com/sharepoint/v3"/>
    <xsd:import namespace="e9b95136-d6ae-40d1-a914-afbf427d5aed"/>
    <xsd:import namespace="0f4c55bd-3fb3-4bd9-bddc-4f1e1b33a4aa"/>
    <xsd:import namespace="f2fb5be9-da4a-44d1-a694-6b89a76fd911"/>
    <xsd:element name="properties">
      <xsd:complexType>
        <xsd:sequence>
          <xsd:element name="documentManagement">
            <xsd:complexType>
              <xsd:all>
                <xsd:element ref="ns1:_dlc_Exempt" minOccurs="0"/>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element ref="ns3:MediaServiceDateTaken" minOccurs="0"/>
                <xsd:element ref="ns3:MediaServiceLocation" minOccurs="0"/>
                <xsd:element ref="ns3:MediaServiceAutoKeyPoints" minOccurs="0"/>
                <xsd:element ref="ns3:MediaServiceKeyPoints" minOccurs="0"/>
                <xsd:element ref="ns1:_ip_UnifiedCompliancePolicyProperties" minOccurs="0"/>
                <xsd:element ref="ns1:_ip_UnifiedCompliancePolicyUIAction" minOccurs="0"/>
                <xsd:element ref="ns3:MediaLengthInSeconds" minOccurs="0"/>
                <xsd:element ref="ns3:lcf76f155ced4ddcb4097134ff3c332f" minOccurs="0"/>
                <xsd:element ref="ns4:TaxCatchAll" minOccurs="0"/>
                <xsd:element ref="ns3:MediaServiceSearchProperties" minOccurs="0"/>
                <xsd:element ref="ns3:MediaServiceObjectDetectorVersions" minOccurs="0"/>
                <xsd:element ref="ns3:_Flow_SignoffStatu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8" nillable="true" ma:displayName="Exempt from Policy" ma:description="" ma:hidden="true" ma:internalName="_dlc_Exempt" ma:readOnly="true">
      <xsd:simpleType>
        <xsd:restriction base="dms:Unknown"/>
      </xsd:simpleType>
    </xsd:element>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b95136-d6ae-40d1-a914-afbf427d5aed"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4c55bd-3fb3-4bd9-bddc-4f1e1b33a4aa"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14c0c3e-3568-4754-816b-8243d9f928dd"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ObjectDetectorVersions" ma:index="30" nillable="true" ma:displayName="MediaServiceObjectDetectorVersions" ma:description="" ma:hidden="true" ma:indexed="true" ma:internalName="MediaServiceObjectDetectorVersions" ma:readOnly="true">
      <xsd:simpleType>
        <xsd:restriction base="dms:Text"/>
      </xsd:simpleType>
    </xsd:element>
    <xsd:element name="_Flow_SignoffStatus" ma:index="31" nillable="true" ma:displayName="Sign-off status" ma:internalName="Sign_x002d_off_x0020_status">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2fb5be9-da4a-44d1-a694-6b89a76fd911"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7f5cdc8-8142-44de-b397-b354b7654c21}" ma:internalName="TaxCatchAll" ma:showField="CatchAllData" ma:web="f2fb5be9-da4a-44d1-a694-6b89a76fd91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Policy Auditing</Name>
    <Synchronization>Synchronous</Synchronization>
    <Type>10001</Type>
    <SequenceNumber>1100</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10002</Type>
    <SequenceNumber>1101</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10004</Type>
    <SequenceNumber>1102</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10006</Type>
    <SequenceNumber>1103</SequenceNumber>
    <Url/>
    <Assembly>Microsoft.Office.Policy, Version=16.0.0.0, Culture=neutral, PublicKeyToken=71e9bce111e9429c</Assembly>
    <Class>Microsoft.Office.RecordsManagement.Internal.AuditHandler</Class>
    <Data/>
    <Filter/>
  </Receiver>
</spe:Receivers>
</file>

<file path=customXml/item5.xml><?xml version="1.0" encoding="utf-8"?>
<?mso-contentType ?>
<p:Policy xmlns:p="office.server.policy" id="" local="true">
  <p:Name>Document</p:Name>
  <p:Description/>
  <p:Statement/>
  <p:PolicyItems>
    <p:PolicyItem featureId="Microsoft.Office.RecordsManagement.PolicyFeatures.PolicyAudit" staticId="0x0101|1757814118" UniqueId="3f5fe1aa-d5e3-41c1-afd2-9dd1ab198c09">
      <p:Name>Auditing</p:Name>
      <p:Description>Audits user actions on documents and list items to the Audit Log.</p:Description>
      <p:CustomData>
        <Audit>
          <Update/>
          <CheckInOut/>
          <MoveCopy/>
          <DeleteRestore/>
        </Audit>
      </p:CustomData>
    </p:PolicyItem>
  </p:PolicyItems>
</p:Policy>
</file>

<file path=customXml/itemProps1.xml><?xml version="1.0" encoding="utf-8"?>
<ds:datastoreItem xmlns:ds="http://schemas.openxmlformats.org/officeDocument/2006/customXml" ds:itemID="{F6FB1C22-5534-4B68-9295-7746CEE75563}">
  <ds:schemaRefs>
    <ds:schemaRef ds:uri="http://schemas.microsoft.com/sharepoint/v3/contenttype/forms"/>
  </ds:schemaRefs>
</ds:datastoreItem>
</file>

<file path=customXml/itemProps2.xml><?xml version="1.0" encoding="utf-8"?>
<ds:datastoreItem xmlns:ds="http://schemas.openxmlformats.org/officeDocument/2006/customXml" ds:itemID="{74D27F07-784B-49A2-9C14-DF2F21FD87B1}">
  <ds:schemaRefs>
    <ds:schemaRef ds:uri="0f4c55bd-3fb3-4bd9-bddc-4f1e1b33a4aa"/>
    <ds:schemaRef ds:uri="e9b95136-d6ae-40d1-a914-afbf427d5aed"/>
    <ds:schemaRef ds:uri="f2fb5be9-da4a-44d1-a694-6b89a76fd91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71E1EC3-5313-4A6D-9585-236622753628}">
  <ds:schemaRefs>
    <ds:schemaRef ds:uri="0f4c55bd-3fb3-4bd9-bddc-4f1e1b33a4aa"/>
    <ds:schemaRef ds:uri="e9b95136-d6ae-40d1-a914-afbf427d5aed"/>
    <ds:schemaRef ds:uri="f2fb5be9-da4a-44d1-a694-6b89a76fd9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8B01C18A-2CB2-4675-BC28-C4D7A06EEFD5}">
  <ds:schemaRefs>
    <ds:schemaRef ds:uri="http://schemas.microsoft.com/sharepoint/events"/>
  </ds:schemaRefs>
</ds:datastoreItem>
</file>

<file path=customXml/itemProps5.xml><?xml version="1.0" encoding="utf-8"?>
<ds:datastoreItem xmlns:ds="http://schemas.openxmlformats.org/officeDocument/2006/customXml" ds:itemID="{BEEDC356-3C64-4B87-A522-3108B22BAF9C}">
  <ds:schemaRefs>
    <ds:schemaRef ds:uri="office.server.policy"/>
  </ds:schemaRefs>
</ds:datastoreItem>
</file>

<file path=docMetadata/LabelInfo.xml><?xml version="1.0" encoding="utf-8"?>
<clbl:labelList xmlns:clbl="http://schemas.microsoft.com/office/2020/mipLabelMetadata">
  <clbl:label id="{9e1418a7-dde9-4d81-a934-a9c4fa2ff479}" enabled="1" method="Privileged" siteId="{7df9352f-c5eb-4007-a723-44c078605c7a}"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29</Slides>
  <Notes>4</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Enlighten Notification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Notification Service: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Shivangi Rathi</dc:creator>
  <cp:revision>2</cp:revision>
  <dcterms:created xsi:type="dcterms:W3CDTF">2024-11-29T10:25:37Z</dcterms:created>
  <dcterms:modified xsi:type="dcterms:W3CDTF">2025-09-02T03:56:58Z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Enphase Confidential</vt:lpwstr>
  </property>
  <property fmtid="{D5CDD505-2E9C-101B-9397-08002B2CF9AE}" pid="4" name="ContentTypeId">
    <vt:lpwstr>0x010100FA4B7F3D7805784188C15A3D5D8137EA</vt:lpwstr>
  </property>
  <property fmtid="{D5CDD505-2E9C-101B-9397-08002B2CF9AE}" pid="5" name="MediaServiceImageTags">
    <vt:lpwstr/>
  </property>
</Properties>
</file>